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472" r:id="rId2"/>
    <p:sldId id="486" r:id="rId3"/>
    <p:sldId id="537" r:id="rId4"/>
    <p:sldId id="544" r:id="rId5"/>
    <p:sldId id="487" r:id="rId6"/>
    <p:sldId id="488" r:id="rId7"/>
    <p:sldId id="540" r:id="rId8"/>
    <p:sldId id="495" r:id="rId9"/>
    <p:sldId id="490" r:id="rId10"/>
    <p:sldId id="491" r:id="rId11"/>
    <p:sldId id="492" r:id="rId12"/>
    <p:sldId id="493" r:id="rId13"/>
    <p:sldId id="494" r:id="rId14"/>
    <p:sldId id="444" r:id="rId15"/>
    <p:sldId id="513" r:id="rId16"/>
    <p:sldId id="514" r:id="rId17"/>
    <p:sldId id="499" r:id="rId18"/>
    <p:sldId id="525" r:id="rId19"/>
    <p:sldId id="526" r:id="rId20"/>
    <p:sldId id="529" r:id="rId21"/>
    <p:sldId id="530" r:id="rId22"/>
    <p:sldId id="536" r:id="rId23"/>
    <p:sldId id="531" r:id="rId24"/>
    <p:sldId id="532" r:id="rId25"/>
    <p:sldId id="533" r:id="rId26"/>
    <p:sldId id="534" r:id="rId27"/>
    <p:sldId id="501" r:id="rId28"/>
    <p:sldId id="502" r:id="rId29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 Narrow" panose="020B0606020202030204" pitchFamily="34" charset="0"/>
        <a:ea typeface="宋体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 Narrow" panose="020B0606020202030204" pitchFamily="34" charset="0"/>
        <a:ea typeface="宋体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 Narrow" panose="020B0606020202030204" pitchFamily="34" charset="0"/>
        <a:ea typeface="宋体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 Narrow" panose="020B0606020202030204" pitchFamily="34" charset="0"/>
        <a:ea typeface="宋体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 Narrow" panose="020B0606020202030204" pitchFamily="34" charset="0"/>
        <a:ea typeface="宋体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 Narrow" panose="020B0606020202030204" pitchFamily="34" charset="0"/>
        <a:ea typeface="宋体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 Narrow" panose="020B0606020202030204" pitchFamily="34" charset="0"/>
        <a:ea typeface="宋体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 Narrow" panose="020B0606020202030204" pitchFamily="34" charset="0"/>
        <a:ea typeface="宋体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1" i="0" u="none" kern="1200" baseline="0">
        <a:solidFill>
          <a:schemeClr val="tx1"/>
        </a:solidFill>
        <a:latin typeface="Arial Narrow" panose="020B0606020202030204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6600"/>
    <a:srgbClr val="FF00FF"/>
    <a:srgbClr val="0000CC"/>
    <a:srgbClr val="339933"/>
    <a:srgbClr val="3399FF"/>
    <a:srgbClr val="CC0000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/>
    <p:restoredTop sz="80892" autoAdjust="0"/>
  </p:normalViewPr>
  <p:slideViewPr>
    <p:cSldViewPr showGuides="1">
      <p:cViewPr varScale="1">
        <p:scale>
          <a:sx n="69" d="100"/>
          <a:sy n="69" d="100"/>
        </p:scale>
        <p:origin x="978" y="39"/>
      </p:cViewPr>
      <p:guideLst>
        <p:guide orient="horz" pos="2160"/>
        <p:guide pos="288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defRPr sz="1200" b="0">
                <a:latin typeface="Verdana" panose="020B060403050404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 b="0">
                <a:latin typeface="Verdana" panose="020B060403050404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4100" name="Rectangle 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822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itchFamily="2" charset="-122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itchFamily="2" charset="-122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itchFamily="2" charset="-122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itchFamily="2" charset="-122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itchFamily="2" charset="-122"/>
                <a:cs typeface="+mn-cs"/>
              </a:rPr>
              <a:t>第五级</a:t>
            </a:r>
          </a:p>
        </p:txBody>
      </p:sp>
      <p:sp>
        <p:nvSpPr>
          <p:cNvPr id="1822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l" eaLnBrk="1" hangingPunct="1">
              <a:defRPr sz="1200" b="0">
                <a:latin typeface="Verdana" panose="020B060403050404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1822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b="0">
                <a:latin typeface="Verdana" panose="020B060403050404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EA7418D-7457-4D74-9800-BFF8FF0FDD78}" type="slidenum"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anose="020B0604030504040204" pitchFamily="34" charset="0"/>
                <a:ea typeface="宋体" pitchFamily="2" charset="-122"/>
                <a:cs typeface="+mn-cs"/>
              </a:rPr>
              <a:t>‹#›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宋体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/>
          </p:cNvSpPr>
          <p:nvPr>
            <p:ph type="sldNum" sz="quarter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algn="r" eaLnBrk="1" hangingPunct="1">
              <a:spcBef>
                <a:spcPct val="0"/>
              </a:spcBef>
            </a:pPr>
            <a:fld id="{9A0DB2DC-4C9A-4742-B13C-FB6460FD3503}" type="slidenum">
              <a:rPr lang="en-US" altLang="zh-CN" dirty="0">
                <a:latin typeface="Verdana" panose="020B0604030504040204" pitchFamily="34" charset="0"/>
              </a:rPr>
              <a:t>14</a:t>
            </a:fld>
            <a:endParaRPr lang="en-US" altLang="zh-CN" dirty="0">
              <a:latin typeface="Verdana" panose="020B0604030504040204" pitchFamily="34" charset="0"/>
            </a:endParaRPr>
          </a:p>
        </p:txBody>
      </p:sp>
      <p:sp>
        <p:nvSpPr>
          <p:cNvPr id="20483" name="Rectangle 2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/>
          </p:cNvSpPr>
          <p:nvPr>
            <p:ph type="body" idx="1"/>
          </p:nvPr>
        </p:nvSpPr>
        <p:spPr>
          <a:ln/>
        </p:spPr>
        <p:txBody>
          <a:bodyPr wrap="square" lIns="91440" tIns="45720" rIns="91440" bIns="45720" anchor="t" anchorCtr="0"/>
          <a:lstStyle/>
          <a:p>
            <a:pPr lvl="0" eaLnBrk="1" hangingPunct="1"/>
            <a:r>
              <a:rPr lang="zh-CN" altLang="en-US" dirty="0"/>
              <a:t>此处说明电压电流等为什麽用相量形式</a:t>
            </a:r>
            <a:r>
              <a:rPr lang="en-US" altLang="zh-CN" dirty="0"/>
              <a:t>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正弦波、三角波、方波、语音信号。只有方波是数字信号。方波在幅度上只有高低两种电平，如果时间上也是量化的（用时钟周期确定），那就是标准的数字信号；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pattFill prst="ltHorz">
          <a:fgClr>
            <a:srgbClr val="E0E0E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AutoShape 7"/>
          <p:cNvSpPr/>
          <p:nvPr/>
        </p:nvSpPr>
        <p:spPr>
          <a:xfrm>
            <a:off x="685800" y="2133600"/>
            <a:ext cx="7772400" cy="10953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0"/>
              </a:cxn>
              <a:cxn ang="0">
                <a:pos x="2147483646" y="0"/>
              </a:cxn>
            </a:cxnLst>
            <a:rect l="0" t="0" r="0" b="0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>
              <a:alpha val="100000"/>
            </a:schemeClr>
          </a:solidFill>
          <a:ln w="9525" cap="flat" cmpd="sng">
            <a:solidFill>
              <a:schemeClr val="accent2">
                <a:alpha val="10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3186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85800" y="990600"/>
            <a:ext cx="7772400" cy="1371600"/>
          </a:xfrm>
        </p:spPr>
        <p:txBody>
          <a:bodyPr/>
          <a:lstStyle>
            <a:lvl1pPr>
              <a:defRPr sz="4000">
                <a:ea typeface="隶书" pitchFamily="49" charset="-122"/>
              </a:defRPr>
            </a:lvl1pPr>
          </a:lstStyle>
          <a:p>
            <a:pPr lvl="0"/>
            <a:r>
              <a:rPr lang="en-US" altLang="zh-CN" noProof="0"/>
              <a:t>abcd</a:t>
            </a:r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84213" y="3141663"/>
            <a:ext cx="7010400" cy="16002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/>
            </a:lvl1pPr>
          </a:lstStyle>
          <a:p>
            <a:pPr lvl="0"/>
            <a:r>
              <a:rPr lang="en-US" altLang="zh-CN" noProof="0"/>
              <a:t>abcdefg</a:t>
            </a:r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04000" y="260350"/>
            <a:ext cx="2008188" cy="56356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74675" y="260350"/>
            <a:ext cx="5876925" cy="56356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幻灯片">
    <p:bg>
      <p:bgPr>
        <a:pattFill prst="ltHorz">
          <a:fgClr>
            <a:srgbClr val="E0E0E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074"/>
          <p:cNvSpPr>
            <a:spLocks noChangeArrowheads="1"/>
          </p:cNvSpPr>
          <p:nvPr/>
        </p:nvSpPr>
        <p:spPr bwMode="auto">
          <a:xfrm>
            <a:off x="0" y="1219200"/>
            <a:ext cx="9144000" cy="4800600"/>
          </a:xfrm>
          <a:prstGeom prst="rect">
            <a:avLst/>
          </a:prstGeom>
          <a:gradFill rotWithShape="0">
            <a:gsLst>
              <a:gs pos="0">
                <a:srgbClr val="FFFF99"/>
              </a:gs>
              <a:gs pos="100000">
                <a:srgbClr val="FFFFFF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 Narrow" panose="020B0606020202030204" pitchFamily="34" charset="0"/>
                <a:ea typeface="宋体" pitchFamily="2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 Narrow" panose="020B0606020202030204" pitchFamily="34" charset="0"/>
                <a:ea typeface="宋体" pitchFamily="2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 Narrow" panose="020B0606020202030204" pitchFamily="34" charset="0"/>
                <a:ea typeface="宋体" pitchFamily="2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 Narrow" panose="020B0606020202030204" pitchFamily="34" charset="0"/>
                <a:ea typeface="宋体" pitchFamily="2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 Narrow" panose="020B0606020202030204" pitchFamily="34" charset="0"/>
                <a:ea typeface="宋体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 Narrow" panose="020B0606020202030204" pitchFamily="34" charset="0"/>
                <a:ea typeface="宋体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 Narrow" panose="020B0606020202030204" pitchFamily="34" charset="0"/>
                <a:ea typeface="宋体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 Narrow" panose="020B0606020202030204" pitchFamily="34" charset="0"/>
                <a:ea typeface="宋体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 Narrow" panose="020B0606020202030204" pitchFamily="34" charset="0"/>
                <a:ea typeface="宋体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anose="020B060602020203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11188" y="1628775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7888" y="1628775"/>
            <a:ext cx="39243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endParaRPr kumimoji="0" lang="zh-CN" altLang="en-US" sz="3200" b="1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Horz">
          <a:fgClr>
            <a:srgbClr val="E0E0E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574675" y="260350"/>
            <a:ext cx="8001000" cy="75565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/>
            <a:r>
              <a:rPr lang="zh-CN" altLang="en-US" dirty="0"/>
              <a:t>单击此处编辑母版标题样式</a:t>
            </a:r>
            <a:r>
              <a:rPr lang="en-US" altLang="zh-CN" dirty="0"/>
              <a:t>abcd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611188" y="1628775"/>
            <a:ext cx="8001000" cy="426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r>
              <a:rPr lang="en-US" altLang="zh-CN" dirty="0"/>
              <a:t>abvd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28" name="AutoShape 4"/>
          <p:cNvSpPr/>
          <p:nvPr/>
        </p:nvSpPr>
        <p:spPr>
          <a:xfrm>
            <a:off x="609600" y="1052513"/>
            <a:ext cx="7958138" cy="10953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147483646" y="0"/>
              </a:cxn>
              <a:cxn ang="0">
                <a:pos x="2147483646" y="2147483646"/>
              </a:cxn>
              <a:cxn ang="0">
                <a:pos x="0" y="2147483646"/>
              </a:cxn>
              <a:cxn ang="0">
                <a:pos x="0" y="0"/>
              </a:cxn>
              <a:cxn ang="0">
                <a:pos x="2147483646" y="0"/>
              </a:cxn>
            </a:cxnLst>
            <a:rect l="0" t="0" r="0" b="0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>
              <a:alpha val="100000"/>
            </a:schemeClr>
          </a:solidFill>
          <a:ln w="9525" cap="flat" cmpd="sng">
            <a:solidFill>
              <a:schemeClr val="accent2">
                <a:alpha val="10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29" name="Line 5"/>
          <p:cNvSpPr/>
          <p:nvPr/>
        </p:nvSpPr>
        <p:spPr>
          <a:xfrm flipV="1">
            <a:off x="609600" y="6308725"/>
            <a:ext cx="7924800" cy="0"/>
          </a:xfrm>
          <a:prstGeom prst="line">
            <a:avLst/>
          </a:prstGeom>
          <a:ln w="3175" cap="flat" cmpd="sng">
            <a:solidFill>
              <a:schemeClr val="accent2"/>
            </a:solidFill>
            <a:prstDash val="solid"/>
            <a:headEnd type="none" w="med" len="med"/>
            <a:tailEnd type="none" w="med" len="med"/>
          </a:ln>
        </p:spPr>
      </p:sp>
      <p:pic>
        <p:nvPicPr>
          <p:cNvPr id="1030" name="Picture 17" descr="未标题-3 拷贝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6425" y="6589713"/>
            <a:ext cx="150813" cy="144462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random/>
  </p:transition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Arial Narrow" panose="020B0606020202030204" pitchFamily="34" charset="0"/>
          <a:ea typeface="楷体_GB2312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Arial Narrow" panose="020B0606020202030204" pitchFamily="34" charset="0"/>
          <a:ea typeface="楷体_GB2312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Arial Narrow" panose="020B0606020202030204" pitchFamily="34" charset="0"/>
          <a:ea typeface="楷体_GB2312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Arial Narrow" panose="020B0606020202030204" pitchFamily="34" charset="0"/>
          <a:ea typeface="楷体_GB2312" pitchFamily="49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Arial Narrow" panose="020B0606020202030204" pitchFamily="34" charset="0"/>
          <a:ea typeface="楷体_GB2312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Arial Narrow" panose="020B0606020202030204" pitchFamily="34" charset="0"/>
          <a:ea typeface="楷体_GB2312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Arial Narrow" panose="020B0606020202030204" pitchFamily="34" charset="0"/>
          <a:ea typeface="楷体_GB2312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Arial Narrow" panose="020B0606020202030204" pitchFamily="34" charset="0"/>
          <a:ea typeface="楷体_GB2312" pitchFamily="49" charset="-122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3000" b="1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88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3000" b="1">
          <a:solidFill>
            <a:schemeClr val="tx1"/>
          </a:solidFill>
          <a:latin typeface="+mn-lt"/>
          <a:ea typeface="+mn-ea"/>
        </a:defRPr>
      </a:lvl2pPr>
      <a:lvl3pPr marL="1304925" indent="-395605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2800" b="1">
          <a:solidFill>
            <a:schemeClr val="tx1"/>
          </a:solidFill>
          <a:latin typeface="+mn-lt"/>
          <a:ea typeface="+mn-ea"/>
        </a:defRPr>
      </a:lvl3pPr>
      <a:lvl4pPr marL="1694180" indent="-3873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2400" b="1">
          <a:solidFill>
            <a:schemeClr val="tx1"/>
          </a:solidFill>
          <a:latin typeface="+mn-lt"/>
          <a:ea typeface="+mn-ea"/>
        </a:defRPr>
      </a:lvl4pPr>
      <a:lvl5pPr marL="2094230" indent="-398780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400" b="1">
          <a:solidFill>
            <a:schemeClr val="tx1"/>
          </a:solidFill>
          <a:latin typeface="+mn-lt"/>
          <a:ea typeface="+mn-ea"/>
        </a:defRPr>
      </a:lvl5pPr>
      <a:lvl6pPr marL="25514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400" b="1">
          <a:solidFill>
            <a:schemeClr val="tx1"/>
          </a:solidFill>
          <a:latin typeface="+mn-lt"/>
          <a:ea typeface="+mn-ea"/>
        </a:defRPr>
      </a:lvl6pPr>
      <a:lvl7pPr marL="30086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400" b="1">
          <a:solidFill>
            <a:schemeClr val="tx1"/>
          </a:solidFill>
          <a:latin typeface="+mn-lt"/>
          <a:ea typeface="+mn-ea"/>
        </a:defRPr>
      </a:lvl7pPr>
      <a:lvl8pPr marL="34658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400" b="1">
          <a:solidFill>
            <a:schemeClr val="tx1"/>
          </a:solidFill>
          <a:latin typeface="+mn-lt"/>
          <a:ea typeface="+mn-ea"/>
        </a:defRPr>
      </a:lvl8pPr>
      <a:lvl9pPr marL="3923030" indent="-398780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24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dangdang.com/author/%D6%A3%C0%FB%BA%C6_1" TargetMode="External"/><Relationship Id="rId3" Type="http://schemas.openxmlformats.org/officeDocument/2006/relationships/hyperlink" Target="http://www.dangdang.com/author/%B9%FE%CB%B9%BF%AD%B6%FB_1" TargetMode="External"/><Relationship Id="rId7" Type="http://schemas.openxmlformats.org/officeDocument/2006/relationships/hyperlink" Target="http://www.dangdang.com/author/M.Hanna_1" TargetMode="External"/><Relationship Id="rId2" Type="http://schemas.openxmlformats.org/officeDocument/2006/relationships/hyperlink" Target="http://product.dangdang.com/20946600.html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dangdang.com/author/Darrin_1" TargetMode="External"/><Relationship Id="rId11" Type="http://schemas.openxmlformats.org/officeDocument/2006/relationships/hyperlink" Target="http://www.dangdang.com/publish/%B5%E7%D7%D3%B9%A4%D2%B5%B3%F6%B0%E6%C9%E7_1" TargetMode="External"/><Relationship Id="rId5" Type="http://schemas.openxmlformats.org/officeDocument/2006/relationships/hyperlink" Target="http://www.dangdang.com/author/%BA%BA%C4%C9_1" TargetMode="External"/><Relationship Id="rId10" Type="http://schemas.openxmlformats.org/officeDocument/2006/relationships/hyperlink" Target="http://www.dangdang.com/author/%B3%C2%BB%AA%B7%E6_1" TargetMode="External"/><Relationship Id="rId4" Type="http://schemas.openxmlformats.org/officeDocument/2006/relationships/hyperlink" Target="http://www.dangdang.com/author/RichardE.Haskell_1" TargetMode="External"/><Relationship Id="rId9" Type="http://schemas.openxmlformats.org/officeDocument/2006/relationships/hyperlink" Target="http://www.dangdang.com/author/%CD%F5%DC%F5_1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286000" y="2274888"/>
            <a:ext cx="4302125" cy="120015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Arial Narrow" panose="020B0606020202030204" pitchFamily="34" charset="0"/>
                <a:ea typeface="隶书" pitchFamily="49" charset="-122"/>
                <a:cs typeface="+mn-cs"/>
              </a:rPr>
              <a:t>数字逻辑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anose="020B060602020203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ln/>
        </p:spPr>
        <p:txBody>
          <a:bodyPr vert="horz" wrap="square" lIns="91440" tIns="45720" rIns="91440" bIns="45720" anchor="b" anchorCtr="0"/>
          <a:lstStyle/>
          <a:p>
            <a:r>
              <a:rPr lang="zh-CN" altLang="en-US" dirty="0">
                <a:solidFill>
                  <a:srgbClr val="C80026"/>
                </a:solidFill>
              </a:rPr>
              <a:t>如何学好数字逻辑？</a:t>
            </a:r>
          </a:p>
        </p:txBody>
      </p:sp>
      <p:sp>
        <p:nvSpPr>
          <p:cNvPr id="14339" name="Rectangle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ln/>
        </p:spPr>
        <p:txBody>
          <a:bodyPr vert="horz" wrap="square" lIns="91440" tIns="45720" rIns="91440" bIns="45720" anchor="t" anchorCtr="0"/>
          <a:lstStyle/>
          <a:p>
            <a:r>
              <a:rPr lang="zh-CN" altLang="en-US" dirty="0"/>
              <a:t>掌握课程特点</a:t>
            </a:r>
          </a:p>
          <a:p>
            <a:pPr lvl="1"/>
            <a:r>
              <a:rPr lang="zh-CN" altLang="en-US" dirty="0">
                <a:solidFill>
                  <a:srgbClr val="FF3300"/>
                </a:solidFill>
              </a:rPr>
              <a:t>逻辑设计方法十分灵活</a:t>
            </a:r>
          </a:p>
          <a:p>
            <a:pPr lvl="2"/>
            <a:r>
              <a:rPr lang="zh-CN" altLang="en-US" dirty="0"/>
              <a:t>数字系统中，逻辑电路的分析与设计具有很大的灵活性。</a:t>
            </a:r>
          </a:p>
          <a:p>
            <a:pPr lvl="2"/>
            <a:r>
              <a:rPr lang="zh-CN" altLang="en-US" dirty="0"/>
              <a:t>许多问题的处理没有固定的方法和步骤，很大大程度上取决于操作者的逻辑思维推理能力、知识广度和深度、以及解决实际问题的能力。</a:t>
            </a:r>
          </a:p>
          <a:p>
            <a:pPr lvl="2"/>
            <a:r>
              <a:rPr lang="zh-CN" altLang="en-US" dirty="0"/>
              <a:t>换而言之，逻辑电路的分析与设计具有较大的弹性和可塑性。</a:t>
            </a:r>
          </a:p>
        </p:txBody>
      </p:sp>
    </p:spTree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ln/>
        </p:spPr>
        <p:txBody>
          <a:bodyPr vert="horz" wrap="square" lIns="91440" tIns="45720" rIns="91440" bIns="45720" anchor="b" anchorCtr="0"/>
          <a:lstStyle/>
          <a:p>
            <a:r>
              <a:rPr lang="zh-CN" altLang="en-US" dirty="0">
                <a:solidFill>
                  <a:srgbClr val="C80026"/>
                </a:solidFill>
              </a:rPr>
              <a:t>如何学好数字逻辑？</a:t>
            </a:r>
          </a:p>
        </p:txBody>
      </p:sp>
      <p:sp>
        <p:nvSpPr>
          <p:cNvPr id="15363" name="Rectangle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ln/>
        </p:spPr>
        <p:txBody>
          <a:bodyPr vert="horz" wrap="square" lIns="91440" tIns="45720" rIns="91440" bIns="45720" anchor="t" anchorCtr="0"/>
          <a:lstStyle/>
          <a:p>
            <a:r>
              <a:rPr lang="zh-CN" altLang="en-US" dirty="0"/>
              <a:t>重视课堂学习</a:t>
            </a:r>
          </a:p>
          <a:p>
            <a:pPr lvl="1"/>
            <a:r>
              <a:rPr lang="zh-CN" altLang="en-US" dirty="0">
                <a:solidFill>
                  <a:srgbClr val="FF3300"/>
                </a:solidFill>
              </a:rPr>
              <a:t>认真听课：</a:t>
            </a:r>
            <a:r>
              <a:rPr lang="zh-CN" altLang="en-US" dirty="0"/>
              <a:t>听课时要紧跟教师授课思路，认真领会每一个知识要点，抓住书本上没有的内容，琢磨重点与难点。</a:t>
            </a:r>
          </a:p>
          <a:p>
            <a:pPr lvl="1"/>
            <a:r>
              <a:rPr lang="zh-CN" altLang="en-US" dirty="0">
                <a:solidFill>
                  <a:srgbClr val="FF3300"/>
                </a:solidFill>
              </a:rPr>
              <a:t>做好笔记：</a:t>
            </a:r>
            <a:r>
              <a:rPr lang="zh-CN" altLang="en-US" dirty="0"/>
              <a:t>适当地记录某些关键内容，尤其是那些重点、难点、疑点，以便课后复习、思考</a:t>
            </a:r>
          </a:p>
          <a:p>
            <a:pPr lvl="1"/>
            <a:r>
              <a:rPr lang="zh-CN" altLang="en-US" dirty="0">
                <a:solidFill>
                  <a:srgbClr val="FF3300"/>
                </a:solidFill>
              </a:rPr>
              <a:t>主动思考：</a:t>
            </a:r>
            <a:r>
              <a:rPr lang="zh-CN" altLang="en-US" dirty="0"/>
              <a:t>听课时围绕教师所述内容及提出的问题，主动思考问题，寻找自己的见解。</a:t>
            </a:r>
          </a:p>
        </p:txBody>
      </p:sp>
    </p:spTree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ln/>
        </p:spPr>
        <p:txBody>
          <a:bodyPr vert="horz" wrap="square" lIns="91440" tIns="45720" rIns="91440" bIns="45720" anchor="b" anchorCtr="0"/>
          <a:lstStyle/>
          <a:p>
            <a:r>
              <a:rPr lang="zh-CN" altLang="en-US" dirty="0">
                <a:solidFill>
                  <a:srgbClr val="C80026"/>
                </a:solidFill>
              </a:rPr>
              <a:t>如何学好数字逻辑？</a:t>
            </a:r>
          </a:p>
        </p:txBody>
      </p:sp>
      <p:sp>
        <p:nvSpPr>
          <p:cNvPr id="16387" name="Rectangle 3"/>
          <p:cNvSpPr>
            <a:spLocks noGrp="1"/>
          </p:cNvSpPr>
          <p:nvPr>
            <p:ph type="body"/>
          </p:nvPr>
        </p:nvSpPr>
        <p:spPr>
          <a:xfrm>
            <a:off x="457200" y="1782763"/>
            <a:ext cx="8229600" cy="4525962"/>
          </a:xfrm>
          <a:ln/>
        </p:spPr>
        <p:txBody>
          <a:bodyPr vert="horz" wrap="square" lIns="91440" tIns="45720" rIns="91440" bIns="45720" anchor="t" anchorCtr="0"/>
          <a:lstStyle/>
          <a:p>
            <a:pPr>
              <a:lnSpc>
                <a:spcPct val="90000"/>
              </a:lnSpc>
            </a:pPr>
            <a:r>
              <a:rPr lang="zh-CN" altLang="en-US" dirty="0"/>
              <a:t>培养自学能力</a:t>
            </a:r>
          </a:p>
          <a:p>
            <a:pPr lvl="1">
              <a:lnSpc>
                <a:spcPct val="90000"/>
              </a:lnSpc>
            </a:pPr>
            <a:r>
              <a:rPr lang="zh-CN" altLang="en-US" dirty="0">
                <a:solidFill>
                  <a:srgbClr val="FA2B08"/>
                </a:solidFill>
              </a:rPr>
              <a:t>认真阅读教材内容：</a:t>
            </a:r>
            <a:r>
              <a:rPr lang="zh-CN" altLang="en-US" dirty="0"/>
              <a:t>通过阅读教材，理解各知识要点，吃透难点，建立各部分知识之间的相互联系。 </a:t>
            </a:r>
          </a:p>
          <a:p>
            <a:pPr lvl="1">
              <a:lnSpc>
                <a:spcPct val="90000"/>
              </a:lnSpc>
            </a:pPr>
            <a:r>
              <a:rPr lang="zh-CN" altLang="en-US" dirty="0">
                <a:solidFill>
                  <a:srgbClr val="FA2B08"/>
                </a:solidFill>
              </a:rPr>
              <a:t>善于总结、归纳：</a:t>
            </a:r>
            <a:r>
              <a:rPr lang="zh-CN" altLang="en-US" dirty="0"/>
              <a:t>注意及时总结所学知识，归纳出各部分的重点和难点，力求深入透彻地了解。</a:t>
            </a:r>
          </a:p>
          <a:p>
            <a:pPr lvl="1">
              <a:lnSpc>
                <a:spcPct val="90000"/>
              </a:lnSpc>
            </a:pPr>
            <a:r>
              <a:rPr lang="zh-CN" altLang="en-US" dirty="0">
                <a:solidFill>
                  <a:srgbClr val="FA2B08"/>
                </a:solidFill>
              </a:rPr>
              <a:t>加强课后练习：</a:t>
            </a:r>
            <a:r>
              <a:rPr lang="zh-CN" altLang="en-US" dirty="0"/>
              <a:t>通过做练习，不仅可以巩固所学知识，而且能暴露学习中存在的问题，迫使自己做更深入的了解。</a:t>
            </a:r>
          </a:p>
        </p:txBody>
      </p:sp>
    </p:spTree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/>
          </p:cNvSpPr>
          <p:nvPr>
            <p:ph type="title"/>
          </p:nvPr>
        </p:nvSpPr>
        <p:spPr>
          <a:xfrm>
            <a:off x="250825" y="404813"/>
            <a:ext cx="8229600" cy="1143000"/>
          </a:xfrm>
          <a:ln/>
        </p:spPr>
        <p:txBody>
          <a:bodyPr vert="horz" wrap="square" lIns="91440" tIns="45720" rIns="91440" bIns="45720" anchor="b" anchorCtr="0"/>
          <a:lstStyle/>
          <a:p>
            <a:r>
              <a:rPr lang="zh-CN" altLang="en-US" dirty="0">
                <a:solidFill>
                  <a:srgbClr val="C80026"/>
                </a:solidFill>
              </a:rPr>
              <a:t>如何学好数字逻辑？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557338"/>
            <a:ext cx="8229600" cy="4968875"/>
          </a:xfrm>
        </p:spPr>
        <p:txBody>
          <a:bodyPr vert="horz" wrap="square" lIns="91440" tIns="45720" rIns="91440" bIns="45720" numCol="1" anchor="t" anchorCtr="0" compatLnSpc="1"/>
          <a:lstStyle/>
          <a:p>
            <a:pPr marL="469900" marR="0" lvl="0" indent="-469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o"/>
              <a:defRPr/>
            </a:pP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注重理论联系实际</a:t>
            </a:r>
          </a:p>
          <a:p>
            <a:pPr marL="908050" marR="0" lvl="1" indent="-43688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n"/>
              <a:defRPr/>
            </a:pP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rgbClr val="FA2B08"/>
                </a:solidFill>
                <a:effectLst/>
                <a:uLnTx/>
                <a:uFillTx/>
                <a:latin typeface="+mn-lt"/>
                <a:ea typeface="+mn-ea"/>
              </a:rPr>
              <a:t>将书本知识与工程实际统一：</a:t>
            </a: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</a:rPr>
              <a:t>学习中注意书本知识与工程应用存在的差别，将理论与实际统一。</a:t>
            </a:r>
          </a:p>
          <a:p>
            <a:pPr marL="908050" marR="0" lvl="1" indent="-43688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n"/>
              <a:defRPr/>
            </a:pP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rgbClr val="FA2B08"/>
                </a:solidFill>
                <a:effectLst/>
                <a:uLnTx/>
                <a:uFillTx/>
                <a:latin typeface="+mn-lt"/>
                <a:ea typeface="+mn-ea"/>
              </a:rPr>
              <a:t>将理论知识与实际应用结合：</a:t>
            </a: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</a:rPr>
              <a:t>学习的目的是应用。因此，应从社会需求出发，将所学知识用于解决实际问题。</a:t>
            </a:r>
          </a:p>
          <a:p>
            <a:pPr marL="469900" marR="0" lvl="0" indent="-469900" algn="l" defTabSz="914400" rtl="0" eaLnBrk="0" fontAlgn="base" latinLnBrk="0" hangingPunct="0">
              <a:lnSpc>
                <a:spcPts val="37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o"/>
              <a:defRPr/>
            </a:pP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加强理论结合</a:t>
            </a: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实践</a:t>
            </a: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，一边学一边做。</a:t>
            </a:r>
            <a:endParaRPr kumimoji="0" lang="en-US" altLang="zh-CN" sz="3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7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实验教学、仿真软件（</a:t>
            </a:r>
            <a:r>
              <a:rPr kumimoji="0" lang="en-US" altLang="zh-CN" sz="30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Multisim</a:t>
            </a:r>
            <a:r>
              <a:rPr kumimoji="0" lang="en-US" altLang="zh-CN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虚拟电子实验室）、 </a:t>
            </a:r>
            <a:r>
              <a:rPr kumimoji="0" lang="en-US" altLang="zh-CN" sz="3000" b="1" i="0" u="none" strike="noStrike" kern="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logisim</a:t>
            </a:r>
            <a:r>
              <a:rPr kumimoji="0" lang="zh-CN" altLang="en-US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。</a:t>
            </a:r>
            <a:r>
              <a:rPr kumimoji="0" lang="en-US" altLang="zh-CN" sz="30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Verilog HDL</a:t>
            </a:r>
          </a:p>
          <a:p>
            <a:pPr marL="908050" marR="0" lvl="1" indent="-43688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Tx/>
              <a:buFont typeface="Wingdings" panose="05000000000000000000" pitchFamily="2" charset="2"/>
              <a:buChar char="n"/>
              <a:defRPr/>
            </a:pPr>
            <a:endParaRPr kumimoji="0" lang="en-US" altLang="zh-CN" sz="30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4"/>
          <p:cNvSpPr/>
          <p:nvPr/>
        </p:nvSpPr>
        <p:spPr>
          <a:xfrm>
            <a:off x="1476375" y="1109663"/>
            <a:ext cx="4476750" cy="823912"/>
          </a:xfrm>
          <a:prstGeom prst="rect">
            <a:avLst/>
          </a:prstGeom>
          <a:noFill/>
          <a:ln w="88900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4800" dirty="0">
                <a:solidFill>
                  <a:schemeClr val="accent2"/>
                </a:solidFill>
                <a:latin typeface="楷体_GB2312" pitchFamily="49" charset="-122"/>
              </a:rPr>
              <a:t>1.</a:t>
            </a:r>
            <a:r>
              <a:rPr lang="zh-CN" altLang="en-US" sz="4800" dirty="0">
                <a:solidFill>
                  <a:schemeClr val="accent2"/>
                </a:solidFill>
                <a:latin typeface="楷体_GB2312" pitchFamily="49" charset="-122"/>
              </a:rPr>
              <a:t>数字逻辑基础</a:t>
            </a:r>
          </a:p>
        </p:txBody>
      </p:sp>
      <p:sp>
        <p:nvSpPr>
          <p:cNvPr id="19459" name="Rectangle 25"/>
          <p:cNvSpPr/>
          <p:nvPr/>
        </p:nvSpPr>
        <p:spPr>
          <a:xfrm>
            <a:off x="1258888" y="2301875"/>
            <a:ext cx="3892550" cy="1323975"/>
          </a:xfrm>
          <a:prstGeom prst="rect">
            <a:avLst/>
          </a:prstGeom>
          <a:noFill/>
          <a:ln w="88900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3200" dirty="0">
                <a:solidFill>
                  <a:srgbClr val="0000CC"/>
                </a:solidFill>
                <a:ea typeface="宋体" pitchFamily="2" charset="-122"/>
              </a:rPr>
              <a:t>数字系统的基本概念</a:t>
            </a:r>
            <a:endParaRPr lang="zh-CN" altLang="en-US" sz="3200" i="1" dirty="0">
              <a:ea typeface="宋体" pitchFamily="2" charset="-122"/>
            </a:endParaRPr>
          </a:p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endParaRPr lang="zh-CN" altLang="en-US" sz="3200" dirty="0">
              <a:solidFill>
                <a:srgbClr val="000066"/>
              </a:solidFill>
              <a:latin typeface="楷体_GB2312" pitchFamily="49" charset="-122"/>
            </a:endParaRPr>
          </a:p>
        </p:txBody>
      </p:sp>
    </p:spTree>
  </p:cSld>
  <p:clrMapOvr>
    <a:masterClrMapping/>
  </p:clrMapOvr>
  <p:transition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7"/>
          <p:cNvSpPr txBox="1"/>
          <p:nvPr/>
        </p:nvSpPr>
        <p:spPr>
          <a:xfrm>
            <a:off x="357188" y="1023938"/>
            <a:ext cx="3214687" cy="584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3200" dirty="0">
                <a:solidFill>
                  <a:srgbClr val="800000"/>
                </a:solidFill>
                <a:latin typeface="方正舒体" pitchFamily="2" charset="-122"/>
                <a:ea typeface="方正舒体" pitchFamily="2" charset="-122"/>
              </a:rPr>
              <a:t>1.1.1  </a:t>
            </a:r>
            <a:r>
              <a:rPr lang="zh-CN" altLang="en-US" sz="3200" dirty="0">
                <a:solidFill>
                  <a:srgbClr val="800000"/>
                </a:solidFill>
                <a:latin typeface="方正舒体" pitchFamily="2" charset="-122"/>
                <a:ea typeface="方正舒体" pitchFamily="2" charset="-122"/>
              </a:rPr>
              <a:t>数字系统 </a:t>
            </a:r>
          </a:p>
        </p:txBody>
      </p:sp>
      <p:sp>
        <p:nvSpPr>
          <p:cNvPr id="7" name="Text Box 32"/>
          <p:cNvSpPr txBox="1">
            <a:spLocks noChangeArrowheads="1"/>
          </p:cNvSpPr>
          <p:nvPr/>
        </p:nvSpPr>
        <p:spPr bwMode="auto">
          <a:xfrm>
            <a:off x="500063" y="4786313"/>
            <a:ext cx="8229600" cy="19272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R="0" defTabSz="914400" eaLnBrk="1" hangingPunct="1"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solidFill>
                  <a:srgbClr val="800000"/>
                </a:solidFill>
                <a:latin typeface="Arial Narrow" panose="020B0606020202030204" pitchFamily="34" charset="0"/>
                <a:ea typeface="楷体" pitchFamily="49" charset="-122"/>
                <a:cs typeface="+mn-cs"/>
              </a:rPr>
              <a:t>信息特征：</a:t>
            </a:r>
            <a:r>
              <a:rPr kumimoji="0" lang="zh-CN" altLang="en-US" kern="1200" cap="none" spc="0" normalizeH="0" baseline="0" noProof="0" dirty="0">
                <a:latin typeface="Arial Narrow" panose="020B0606020202030204" pitchFamily="34" charset="0"/>
                <a:ea typeface="楷体" pitchFamily="49" charset="-122"/>
                <a:cs typeface="+mn-cs"/>
              </a:rPr>
              <a:t>传输能力、存储能力、处理能力（智能）</a:t>
            </a:r>
          </a:p>
          <a:p>
            <a:pPr marR="0" defTabSz="914400" eaLnBrk="1" hangingPunct="1"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黑体" pitchFamily="49" charset="-122"/>
                <a:cs typeface="+mn-cs"/>
              </a:rPr>
              <a:t>        传输（跨越空间的信息传播）：</a:t>
            </a:r>
            <a:r>
              <a:rPr kumimoji="0" lang="zh-CN" altLang="en-US" kern="1200" cap="none" spc="0" normalizeH="0" baseline="0" noProof="0" dirty="0">
                <a:latin typeface="Arial Narrow" panose="020B0606020202030204" pitchFamily="34" charset="0"/>
                <a:ea typeface="黑体" pitchFamily="49" charset="-122"/>
                <a:cs typeface="+mn-cs"/>
              </a:rPr>
              <a:t>例如，</a:t>
            </a:r>
            <a:r>
              <a:rPr kumimoji="0" lang="zh-CN" altLang="en-US" kern="1200" cap="none" spc="0" normalizeH="0" baseline="0" noProof="0" dirty="0">
                <a:latin typeface="黑体" pitchFamily="49" charset="-122"/>
                <a:ea typeface="黑体" pitchFamily="49" charset="-122"/>
                <a:cs typeface="+mn-cs"/>
              </a:rPr>
              <a:t>邮递、电话、电视、</a:t>
            </a:r>
            <a:r>
              <a:rPr kumimoji="0" lang="en-US" altLang="zh-CN" kern="1200" cap="none" spc="0" normalizeH="0" baseline="0" noProof="0" dirty="0">
                <a:latin typeface="黑体" pitchFamily="49" charset="-122"/>
                <a:ea typeface="黑体" pitchFamily="49" charset="-122"/>
                <a:cs typeface="+mn-cs"/>
              </a:rPr>
              <a:t>Internet </a:t>
            </a:r>
            <a:r>
              <a:rPr kumimoji="0" lang="zh-CN" altLang="en-US" kern="1200" cap="none" spc="0" normalizeH="0" baseline="0" noProof="0" dirty="0">
                <a:latin typeface="黑体" pitchFamily="49" charset="-122"/>
                <a:ea typeface="黑体" pitchFamily="49" charset="-122"/>
                <a:cs typeface="+mn-cs"/>
              </a:rPr>
              <a:t>等。</a:t>
            </a:r>
          </a:p>
          <a:p>
            <a:pPr marR="0" defTabSz="914400" eaLnBrk="1" hangingPunct="1"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黑体" pitchFamily="49" charset="-122"/>
                <a:cs typeface="+mn-cs"/>
              </a:rPr>
              <a:t>        存储（跨越时间的信息传播）</a:t>
            </a:r>
            <a:r>
              <a:rPr kumimoji="0" lang="zh-CN" altLang="en-US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宋体" pitchFamily="2" charset="-122"/>
                <a:cs typeface="+mn-cs"/>
              </a:rPr>
              <a:t>：</a:t>
            </a:r>
            <a:r>
              <a:rPr kumimoji="0" lang="zh-CN" altLang="en-US" kern="1200" cap="none" spc="0" normalizeH="0" baseline="0" noProof="0" dirty="0">
                <a:latin typeface="Arial Narrow" panose="020B0606020202030204" pitchFamily="34" charset="0"/>
                <a:ea typeface="黑体" pitchFamily="49" charset="-122"/>
                <a:cs typeface="+mn-cs"/>
              </a:rPr>
              <a:t>例如，文字、书籍、照相、录音、录像等。</a:t>
            </a:r>
          </a:p>
          <a:p>
            <a:pPr marR="0" defTabSz="914400"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0" lang="zh-CN" altLang="en-US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黑体" pitchFamily="49" charset="-122"/>
                <a:cs typeface="+mn-cs"/>
              </a:rPr>
              <a:t>        处理（对信息进行加工）：          </a:t>
            </a:r>
            <a:r>
              <a:rPr kumimoji="0" lang="zh-CN" altLang="en-US" kern="1200" cap="none" spc="0" normalizeH="0" baseline="0" noProof="0" dirty="0">
                <a:latin typeface="Arial Narrow" panose="020B0606020202030204" pitchFamily="34" charset="0"/>
                <a:ea typeface="黑体" pitchFamily="49" charset="-122"/>
                <a:cs typeface="+mn-cs"/>
              </a:rPr>
              <a:t>例如，算盘、计算器和计算机。</a:t>
            </a:r>
            <a:r>
              <a:rPr kumimoji="0" lang="zh-CN" altLang="en-US" kern="1200" cap="none" spc="0" normalizeH="0" baseline="0" noProof="0" dirty="0">
                <a:solidFill>
                  <a:schemeClr val="folHlink"/>
                </a:solidFill>
                <a:latin typeface="Arial Narrow" panose="020B0606020202030204" pitchFamily="34" charset="0"/>
                <a:ea typeface="黑体" pitchFamily="49" charset="-122"/>
                <a:cs typeface="+mn-cs"/>
              </a:rPr>
              <a:t>  </a:t>
            </a:r>
          </a:p>
          <a:p>
            <a:pPr marR="0" defTabSz="914400"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endParaRPr kumimoji="0" lang="zh-CN" altLang="en-US" kern="1200" cap="none" spc="0" normalizeH="0" baseline="0" noProof="0" dirty="0">
              <a:solidFill>
                <a:schemeClr val="folHlink"/>
              </a:solidFill>
              <a:latin typeface="Arial Narrow" panose="020B0606020202030204" pitchFamily="34" charset="0"/>
              <a:ea typeface="黑体" pitchFamily="49" charset="-122"/>
              <a:cs typeface="+mn-cs"/>
            </a:endParaRPr>
          </a:p>
          <a:p>
            <a:pPr marR="0" defTabSz="914400" eaLnBrk="1" hangingPunct="1"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latin typeface="黑体" pitchFamily="49" charset="-122"/>
                <a:ea typeface="黑体" pitchFamily="49" charset="-122"/>
                <a:cs typeface="+mn-cs"/>
              </a:rPr>
              <a:t>    </a:t>
            </a:r>
            <a:r>
              <a:rPr kumimoji="0" lang="zh-CN" altLang="en-US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大自然赋予人类的处理能力太优秀，而传输和存储能力不足！</a:t>
            </a:r>
          </a:p>
        </p:txBody>
      </p:sp>
      <p:sp>
        <p:nvSpPr>
          <p:cNvPr id="8" name="Text Box 33"/>
          <p:cNvSpPr txBox="1">
            <a:spLocks noChangeArrowheads="1"/>
          </p:cNvSpPr>
          <p:nvPr/>
        </p:nvSpPr>
        <p:spPr bwMode="auto">
          <a:xfrm>
            <a:off x="836613" y="2203450"/>
            <a:ext cx="7893050" cy="4619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zh-CN" altLang="en-US" sz="2400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宋体" pitchFamily="2" charset="-122"/>
                <a:cs typeface="+mn-cs"/>
              </a:rPr>
              <a:t>我们正处在一个信息的时代！请问：信息的概念是什么？</a:t>
            </a:r>
            <a:endParaRPr kumimoji="0" lang="en-US" altLang="zh-CN" sz="2400" kern="1200" cap="none" spc="0" normalizeH="0" baseline="0" noProof="0" dirty="0">
              <a:solidFill>
                <a:schemeClr val="accent2">
                  <a:lumMod val="75000"/>
                </a:schemeClr>
              </a:solidFill>
              <a:latin typeface="Arial Narrow" panose="020B0606020202030204" pitchFamily="34" charset="0"/>
              <a:ea typeface="楷体" pitchFamily="49" charset="-122"/>
              <a:cs typeface="+mn-cs"/>
            </a:endParaRPr>
          </a:p>
        </p:txBody>
      </p:sp>
      <p:sp>
        <p:nvSpPr>
          <p:cNvPr id="9" name="Text Box 34"/>
          <p:cNvSpPr txBox="1"/>
          <p:nvPr/>
        </p:nvSpPr>
        <p:spPr>
          <a:xfrm>
            <a:off x="423863" y="2665413"/>
            <a:ext cx="8305800" cy="1784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000" dirty="0">
                <a:solidFill>
                  <a:srgbClr val="800000"/>
                </a:solidFill>
                <a:latin typeface="Times New Roman" panose="02020603050405020304" pitchFamily="18" charset="0"/>
                <a:ea typeface="宋体" pitchFamily="2" charset="-122"/>
              </a:rPr>
              <a:t>信息的概念：</a:t>
            </a:r>
            <a:endParaRPr lang="en-US" altLang="zh-CN" sz="2000" dirty="0">
              <a:solidFill>
                <a:srgbClr val="800000"/>
              </a:solidFill>
              <a:latin typeface="Times New Roman" panose="02020603050405020304" pitchFamily="18" charset="0"/>
              <a:ea typeface="宋体" pitchFamily="2" charset="-122"/>
            </a:endParaRPr>
          </a:p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000" dirty="0">
                <a:solidFill>
                  <a:srgbClr val="800000"/>
                </a:solidFill>
                <a:latin typeface="Times New Roman" panose="02020603050405020304" pitchFamily="18" charset="0"/>
                <a:ea typeface="宋体" pitchFamily="2" charset="-122"/>
              </a:rPr>
              <a:t>        </a:t>
            </a:r>
            <a:r>
              <a:rPr lang="zh-CN" altLang="en-US" sz="2000" dirty="0">
                <a:latin typeface="Times New Roman" panose="02020603050405020304" pitchFamily="18" charset="0"/>
                <a:ea typeface="宋体" pitchFamily="2" charset="-122"/>
              </a:rPr>
              <a:t>人们站在不同的角度，对“信息”给出了不同的解释。诸如，“信息是表征物理量数值特征的量”，“信息是物质的反映”，“信息是人类交流的依据”，</a:t>
            </a:r>
            <a:r>
              <a:rPr lang="en-US" altLang="zh-CN" sz="2000" dirty="0">
                <a:latin typeface="Times New Roman" panose="02020603050405020304" pitchFamily="18" charset="0"/>
                <a:ea typeface="宋体" pitchFamily="2" charset="-122"/>
              </a:rPr>
              <a:t>…</a:t>
            </a:r>
            <a:r>
              <a:rPr lang="zh-CN" altLang="en-US" sz="2000" dirty="0">
                <a:latin typeface="Times New Roman" panose="02020603050405020304" pitchFamily="18" charset="0"/>
                <a:ea typeface="宋体" pitchFamily="2" charset="-122"/>
              </a:rPr>
              <a:t>，广义的说，“信息是对客观世界所存在的各种差异的描述”。</a:t>
            </a:r>
          </a:p>
        </p:txBody>
      </p:sp>
      <p:sp>
        <p:nvSpPr>
          <p:cNvPr id="10" name="Text Box 35"/>
          <p:cNvSpPr txBox="1"/>
          <p:nvPr/>
        </p:nvSpPr>
        <p:spPr>
          <a:xfrm>
            <a:off x="609600" y="1752600"/>
            <a:ext cx="41148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800000"/>
                </a:solidFill>
                <a:latin typeface="Times New Roman" panose="02020603050405020304" pitchFamily="18" charset="0"/>
                <a:ea typeface="宋体" pitchFamily="2" charset="-122"/>
              </a:rPr>
              <a:t>一、信息与数字</a:t>
            </a:r>
          </a:p>
        </p:txBody>
      </p:sp>
      <p:sp>
        <p:nvSpPr>
          <p:cNvPr id="12" name="Text Box 33"/>
          <p:cNvSpPr txBox="1">
            <a:spLocks noChangeArrowheads="1"/>
          </p:cNvSpPr>
          <p:nvPr/>
        </p:nvSpPr>
        <p:spPr bwMode="auto">
          <a:xfrm>
            <a:off x="971550" y="4398963"/>
            <a:ext cx="3214688" cy="3698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宋体" pitchFamily="2" charset="-122"/>
                <a:cs typeface="+mn-cs"/>
              </a:rPr>
              <a:t>请问：信息有何特征？</a:t>
            </a:r>
            <a:endParaRPr kumimoji="0" lang="en-US" altLang="zh-CN" kern="1200" cap="none" spc="0" normalizeH="0" baseline="0" noProof="0" dirty="0">
              <a:solidFill>
                <a:schemeClr val="accent2">
                  <a:lumMod val="75000"/>
                </a:schemeClr>
              </a:solidFill>
              <a:latin typeface="Arial Narrow" panose="020B0606020202030204" pitchFamily="34" charset="0"/>
              <a:ea typeface="楷体" pitchFamily="49" charset="-122"/>
              <a:cs typeface="+mn-cs"/>
            </a:endParaRPr>
          </a:p>
        </p:txBody>
      </p:sp>
      <p:sp>
        <p:nvSpPr>
          <p:cNvPr id="21512" name="矩形 1"/>
          <p:cNvSpPr/>
          <p:nvPr/>
        </p:nvSpPr>
        <p:spPr>
          <a:xfrm>
            <a:off x="1481138" y="404813"/>
            <a:ext cx="3878262" cy="5842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3200" dirty="0">
                <a:solidFill>
                  <a:srgbClr val="800000"/>
                </a:solidFill>
                <a:latin typeface="华文隶书" pitchFamily="2" charset="-122"/>
                <a:ea typeface="华文隶书" pitchFamily="2" charset="-122"/>
              </a:rPr>
              <a:t>数字系统的基本概念</a:t>
            </a:r>
            <a:endParaRPr lang="zh-CN" altLang="en-US" sz="3200" dirty="0">
              <a:ea typeface="宋体" pitchFamily="2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4"/>
          <p:cNvSpPr txBox="1">
            <a:spLocks noChangeArrowheads="1"/>
          </p:cNvSpPr>
          <p:nvPr/>
        </p:nvSpPr>
        <p:spPr>
          <a:xfrm>
            <a:off x="387350" y="4365625"/>
            <a:ext cx="8426450" cy="1766888"/>
          </a:xfrm>
          <a:prstGeom prst="rect">
            <a:avLst/>
          </a:prstGeom>
          <a:noFill/>
        </p:spPr>
        <p:txBody>
          <a:bodyPr/>
          <a:lstStyle/>
          <a:p>
            <a:pPr marL="342900" marR="0" indent="-342900" defTabSz="914400" eaLnBrk="1" hangingPunct="1">
              <a:spcBef>
                <a:spcPct val="20000"/>
              </a:spcBef>
              <a:buClrTx/>
              <a:buSzTx/>
              <a:buFont typeface="Wingdings" panose="05000000000000000000" pitchFamily="2" charset="2"/>
              <a:buNone/>
              <a:defRPr/>
            </a:pPr>
            <a:r>
              <a:rPr kumimoji="0" lang="zh-CN" altLang="en-US" sz="2000" kern="0" cap="none" spc="0" normalizeH="0" baseline="0" noProof="0" dirty="0">
                <a:solidFill>
                  <a:srgbClr val="C00000"/>
                </a:solidFill>
                <a:latin typeface="宋体" pitchFamily="2" charset="-122"/>
                <a:ea typeface="+mn-ea"/>
                <a:cs typeface="+mn-cs"/>
              </a:rPr>
              <a:t>    我们正处在一个数字化的信息时代！</a:t>
            </a:r>
          </a:p>
          <a:p>
            <a:pPr marL="342900" marR="0" indent="-342900" defTabSz="914400" eaLnBrk="1" hangingPunct="1"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kumimoji="0" lang="zh-CN" altLang="en-US" sz="2000" kern="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宋体" pitchFamily="2" charset="-122"/>
                <a:ea typeface="+mn-ea"/>
                <a:cs typeface="+mn-cs"/>
              </a:rPr>
              <a:t>    数字控制、数字录音、数据通讯、数字计算、数字电视、数字广播、</a:t>
            </a:r>
            <a:endParaRPr kumimoji="0" lang="en-US" altLang="zh-CN" sz="2000" kern="0" cap="none" spc="0" normalizeH="0" baseline="0" noProof="0" dirty="0">
              <a:solidFill>
                <a:schemeClr val="accent2">
                  <a:lumMod val="75000"/>
                </a:schemeClr>
              </a:solidFill>
              <a:latin typeface="宋体" pitchFamily="2" charset="-122"/>
              <a:ea typeface="+mn-ea"/>
              <a:cs typeface="+mn-cs"/>
            </a:endParaRPr>
          </a:p>
          <a:p>
            <a:pPr marL="342900" marR="0" indent="-342900" defTabSz="914400" eaLnBrk="1" hangingPunct="1"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kumimoji="0" lang="zh-CN" altLang="en-US" sz="2000" kern="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宋体" pitchFamily="2" charset="-122"/>
                <a:ea typeface="+mn-ea"/>
                <a:cs typeface="+mn-cs"/>
              </a:rPr>
              <a:t>数字相机、数字摄像、数字城市、数字流域、数字地球  </a:t>
            </a:r>
            <a:r>
              <a:rPr kumimoji="0" lang="en-US" altLang="zh-CN" sz="2000" kern="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Times New Roman" panose="02020603050405020304"/>
                <a:ea typeface="+mn-ea"/>
                <a:cs typeface="+mn-cs"/>
              </a:rPr>
              <a:t>……</a:t>
            </a:r>
            <a:r>
              <a:rPr kumimoji="0" lang="en-US" altLang="zh-CN" sz="2000" kern="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宋体" pitchFamily="2" charset="-122"/>
                <a:ea typeface="+mn-ea"/>
                <a:cs typeface="+mn-cs"/>
              </a:rPr>
              <a:t>...   </a:t>
            </a:r>
          </a:p>
          <a:p>
            <a:pPr marL="342900" marR="0" indent="-342900" defTabSz="914400" eaLnBrk="1" hangingPunct="1"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kumimoji="0" lang="zh-CN" altLang="en-US" sz="2000" kern="0" cap="none" spc="0" normalizeH="0" baseline="0" noProof="0" dirty="0">
                <a:latin typeface="宋体" pitchFamily="2" charset="-122"/>
                <a:ea typeface="+mn-ea"/>
                <a:cs typeface="+mn-cs"/>
              </a:rPr>
              <a:t>    </a:t>
            </a:r>
            <a:r>
              <a:rPr kumimoji="0" lang="zh-CN" altLang="en-US" sz="2000" kern="0" cap="none" spc="0" normalizeH="0" baseline="0" noProof="0" dirty="0">
                <a:solidFill>
                  <a:srgbClr val="C00000"/>
                </a:solidFill>
                <a:latin typeface="宋体" pitchFamily="2" charset="-122"/>
                <a:ea typeface="+mn-ea"/>
                <a:cs typeface="+mn-cs"/>
              </a:rPr>
              <a:t>我们共同生活在数字化的环境中！</a:t>
            </a:r>
          </a:p>
        </p:txBody>
      </p:sp>
      <p:sp>
        <p:nvSpPr>
          <p:cNvPr id="6" name="Text Box 16"/>
          <p:cNvSpPr txBox="1"/>
          <p:nvPr/>
        </p:nvSpPr>
        <p:spPr>
          <a:xfrm>
            <a:off x="785813" y="1089025"/>
            <a:ext cx="6324600" cy="461963"/>
          </a:xfrm>
          <a:prstGeom prst="rect">
            <a:avLst/>
          </a:prstGeom>
          <a:noFill/>
          <a:ln w="9525">
            <a:noFill/>
          </a:ln>
        </p:spPr>
        <p:txBody>
          <a:bodyPr lIns="92075" tIns="46038" rIns="92075" bIns="46038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800000"/>
                </a:solidFill>
                <a:latin typeface="Times New Roman" panose="02020603050405020304" pitchFamily="18" charset="0"/>
                <a:ea typeface="宋体" pitchFamily="2" charset="-122"/>
              </a:rPr>
              <a:t>数字是信息的最佳表达形式！</a:t>
            </a:r>
          </a:p>
        </p:txBody>
      </p:sp>
      <p:sp>
        <p:nvSpPr>
          <p:cNvPr id="7" name="Rectangle 18"/>
          <p:cNvSpPr>
            <a:spLocks noChangeArrowheads="1"/>
          </p:cNvSpPr>
          <p:nvPr/>
        </p:nvSpPr>
        <p:spPr bwMode="auto">
          <a:xfrm>
            <a:off x="714375" y="1785938"/>
            <a:ext cx="7772400" cy="21431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1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、可与各种信息形式进行转化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hlink"/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 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（转化成人能接受的信息：文字、声音、图形、图像、视频；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Narrow" panose="020B0606020202030204" pitchFamily="34" charset="0"/>
              <a:ea typeface="宋体" pitchFamily="2" charset="-122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                  机器能接受的信息：电流、电压、声音、触觉等）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2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、可表达人的思想、办法、事物的规律 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（程序的巨大能力）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3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、可以单一的形式进行处理、传输、存储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 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（可以说，没有其它的形式可以与数字比美！）</a:t>
            </a:r>
          </a:p>
        </p:txBody>
      </p:sp>
      <p:sp>
        <p:nvSpPr>
          <p:cNvPr id="8" name="Text Box 16"/>
          <p:cNvSpPr txBox="1">
            <a:spLocks noChangeArrowheads="1"/>
          </p:cNvSpPr>
          <p:nvPr/>
        </p:nvSpPr>
        <p:spPr bwMode="auto">
          <a:xfrm>
            <a:off x="785813" y="515938"/>
            <a:ext cx="5000625" cy="4635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2075" tIns="46038" rIns="92075" bIns="46038">
            <a:spAutoFit/>
          </a:bodyPr>
          <a:lstStyle/>
          <a:p>
            <a:pPr marR="0" defTabSz="914400" eaLnBrk="1" hangingPunct="1"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宋体" pitchFamily="2" charset="-122"/>
                <a:cs typeface="+mn-cs"/>
              </a:rPr>
              <a:t>信息的最佳表达形式是什么？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5"/>
          <p:cNvSpPr txBox="1"/>
          <p:nvPr/>
        </p:nvSpPr>
        <p:spPr>
          <a:xfrm>
            <a:off x="423863" y="328613"/>
            <a:ext cx="24384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800000"/>
                </a:solidFill>
                <a:latin typeface="Times New Roman" panose="02020603050405020304" pitchFamily="18" charset="0"/>
                <a:ea typeface="宋体" pitchFamily="2" charset="-122"/>
              </a:rPr>
              <a:t>二、数字系统</a:t>
            </a:r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471488" y="1404938"/>
            <a:ext cx="8105775" cy="13858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      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数字系统是一个能对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数字信号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进行存储、传递和加工的实体，它由实现各种功能的数字逻辑电路相互连接构成。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例如，数字计算机。 </a:t>
            </a:r>
          </a:p>
        </p:txBody>
      </p:sp>
      <p:sp>
        <p:nvSpPr>
          <p:cNvPr id="5" name="Text Box 8"/>
          <p:cNvSpPr txBox="1">
            <a:spLocks noChangeArrowheads="1"/>
          </p:cNvSpPr>
          <p:nvPr/>
        </p:nvSpPr>
        <p:spPr bwMode="auto">
          <a:xfrm>
            <a:off x="785813" y="28575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defTabSz="914400" eaLnBrk="1" hangingPunct="1">
              <a:buClrTx/>
              <a:buSzTx/>
              <a:buFontTx/>
              <a:buNone/>
              <a:defRPr/>
            </a:pPr>
            <a:r>
              <a:rPr kumimoji="0" lang="en-US" altLang="zh-CN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宋体" pitchFamily="2" charset="-122"/>
                <a:cs typeface="+mn-cs"/>
              </a:rPr>
              <a:t>1</a:t>
            </a:r>
            <a:r>
              <a:rPr kumimoji="0" lang="zh-CN" altLang="en-US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宋体" pitchFamily="2" charset="-122"/>
                <a:cs typeface="+mn-cs"/>
              </a:rPr>
              <a:t>、数字信号</a:t>
            </a:r>
          </a:p>
        </p:txBody>
      </p:sp>
      <p:sp>
        <p:nvSpPr>
          <p:cNvPr id="6" name="Text Box 9"/>
          <p:cNvSpPr txBox="1">
            <a:spLocks noChangeArrowheads="1"/>
          </p:cNvSpPr>
          <p:nvPr/>
        </p:nvSpPr>
        <p:spPr bwMode="auto">
          <a:xfrm>
            <a:off x="304800" y="3409950"/>
            <a:ext cx="8610600" cy="20621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algn="just" defTabSz="914400" eaLnBrk="1" hangingPunct="1"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+mn-cs"/>
              </a:rPr>
              <a:t>    若信号的变化在时间上和数值上都是离散的，或者说断续的，则称为离散信号。离散信号的变化可用不同的数字反映，所以又称为数字信号，简称为数字量。</a:t>
            </a:r>
          </a:p>
          <a:p>
            <a:pPr marR="0" algn="just" defTabSz="914400" eaLnBrk="1" hangingPunct="1"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kumimoji="0" lang="zh-CN" altLang="en-US" sz="2000" kern="1200" cap="none" spc="0" normalizeH="0" baseline="0" noProof="0" dirty="0">
                <a:solidFill>
                  <a:srgbClr val="FF3300"/>
                </a:solidFill>
                <a:latin typeface="+mn-ea"/>
                <a:ea typeface="+mn-ea"/>
                <a:cs typeface="+mn-cs"/>
              </a:rPr>
              <a:t>    </a:t>
            </a: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+mn-cs"/>
              </a:rPr>
              <a:t>例如，学生成绩记录，工厂产品统计</a:t>
            </a:r>
            <a:r>
              <a:rPr kumimoji="0" lang="en-US" altLang="zh-CN" sz="2000" kern="1200" cap="none" spc="0" normalizeH="0" baseline="0" noProof="0" dirty="0">
                <a:latin typeface="+mn-ea"/>
                <a:ea typeface="+mn-ea"/>
                <a:cs typeface="+mn-cs"/>
              </a:rPr>
              <a:t>,</a:t>
            </a: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+mn-cs"/>
              </a:rPr>
              <a:t>电路中开关的状态等。</a:t>
            </a:r>
          </a:p>
          <a:p>
            <a:pPr marR="0" algn="just" defTabSz="914400" eaLnBrk="1" hangingPunct="1">
              <a:spcBef>
                <a:spcPct val="20000"/>
              </a:spcBef>
              <a:buClrTx/>
              <a:buSzTx/>
              <a:buFontTx/>
              <a:buNone/>
              <a:defRPr/>
            </a:pP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+mn-cs"/>
              </a:rPr>
              <a:t>    </a:t>
            </a:r>
            <a:r>
              <a:rPr kumimoji="0" lang="zh-CN" altLang="en-US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数字系统只能处理数字信号，当数字系统要与模拟信号发生联系时，必须经过模</a:t>
            </a:r>
            <a:r>
              <a:rPr kumimoji="0" lang="en-US" altLang="zh-CN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/</a:t>
            </a:r>
            <a:r>
              <a:rPr kumimoji="0" lang="zh-CN" altLang="en-US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数</a:t>
            </a:r>
            <a:r>
              <a:rPr kumimoji="0" lang="en-US" altLang="zh-CN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(A/D)</a:t>
            </a:r>
            <a:r>
              <a:rPr kumimoji="0" lang="zh-CN" altLang="en-US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转换和数</a:t>
            </a:r>
            <a:r>
              <a:rPr kumimoji="0" lang="en-US" altLang="zh-CN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/</a:t>
            </a:r>
            <a:r>
              <a:rPr kumimoji="0" lang="zh-CN" altLang="en-US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模</a:t>
            </a:r>
            <a:r>
              <a:rPr kumimoji="0" lang="en-US" altLang="zh-CN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(D/A)</a:t>
            </a:r>
            <a:r>
              <a:rPr kumimoji="0" lang="zh-CN" altLang="en-US" sz="2000" kern="1200" cap="none" spc="0" normalizeH="0" baseline="0" noProof="0" dirty="0">
                <a:solidFill>
                  <a:srgbClr val="800000"/>
                </a:solidFill>
                <a:latin typeface="+mn-ea"/>
                <a:ea typeface="+mn-ea"/>
                <a:cs typeface="+mn-cs"/>
              </a:rPr>
              <a:t>转换电路，对信号类型进行变换。</a:t>
            </a: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609600" y="825500"/>
            <a:ext cx="4338638" cy="4000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 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什么是数字系统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Arial Narrow" panose="020B0606020202030204" pitchFamily="34" charset="0"/>
                <a:ea typeface="宋体" pitchFamily="2" charset="-122"/>
                <a:cs typeface="+mn-cs"/>
              </a:rPr>
              <a:t>?    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Arial Narrow" panose="020B060602020203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1500" y="5715000"/>
            <a:ext cx="8358188" cy="8302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       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itchFamily="2" charset="-122"/>
              </a:rPr>
              <a:t>注意：客观世界中的大量信号都是连续量。例如，温度、压力、流量等。可以对它们进行模拟、转化！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64" name="Rectangle 4"/>
          <p:cNvSpPr/>
          <p:nvPr/>
        </p:nvSpPr>
        <p:spPr>
          <a:xfrm>
            <a:off x="1676400" y="2616200"/>
            <a:ext cx="5848350" cy="3671888"/>
          </a:xfrm>
          <a:prstGeom prst="rect">
            <a:avLst/>
          </a:prstGeom>
          <a:solidFill>
            <a:schemeClr val="bg1"/>
          </a:solidFill>
          <a:ln w="19050" cap="flat" cmpd="sng">
            <a:solidFill>
              <a:srgbClr val="CC0066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 anchorCtr="0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endParaRPr lang="zh-CN" altLang="en-US" sz="1800" dirty="0">
              <a:ea typeface="宋体" pitchFamily="2" charset="-122"/>
            </a:endParaRPr>
          </a:p>
        </p:txBody>
      </p:sp>
      <p:sp>
        <p:nvSpPr>
          <p:cNvPr id="24579" name="Text Box 5"/>
          <p:cNvSpPr txBox="1"/>
          <p:nvPr/>
        </p:nvSpPr>
        <p:spPr>
          <a:xfrm>
            <a:off x="790575" y="1844675"/>
            <a:ext cx="8353425" cy="603250"/>
          </a:xfrm>
          <a:prstGeom prst="rect">
            <a:avLst/>
          </a:prstGeom>
          <a:noFill/>
          <a:ln w="19050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457200" lvl="0" indent="-457200" eaLnBrk="1" hangingPunct="1">
              <a:lnSpc>
                <a:spcPct val="140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000066"/>
                </a:solidFill>
                <a:latin typeface="楷体_GB2312" pitchFamily="49" charset="-122"/>
              </a:rPr>
              <a:t>---</a:t>
            </a:r>
            <a:r>
              <a:rPr lang="zh-CN" altLang="en-US" sz="2400" dirty="0">
                <a:solidFill>
                  <a:srgbClr val="000066"/>
                </a:solidFill>
                <a:latin typeface="楷体_GB2312" pitchFamily="49" charset="-122"/>
              </a:rPr>
              <a:t>时间和数值均连续变化的电信号，如正弦波、三角波等 </a:t>
            </a:r>
          </a:p>
        </p:txBody>
      </p:sp>
      <p:grpSp>
        <p:nvGrpSpPr>
          <p:cNvPr id="399366" name="Group 6"/>
          <p:cNvGrpSpPr/>
          <p:nvPr/>
        </p:nvGrpSpPr>
        <p:grpSpPr>
          <a:xfrm>
            <a:off x="2676525" y="4813300"/>
            <a:ext cx="3748088" cy="1512888"/>
            <a:chOff x="1686" y="2721"/>
            <a:chExt cx="2361" cy="953"/>
          </a:xfrm>
        </p:grpSpPr>
        <p:sp>
          <p:nvSpPr>
            <p:cNvPr id="24600" name="Line 7"/>
            <p:cNvSpPr/>
            <p:nvPr/>
          </p:nvSpPr>
          <p:spPr>
            <a:xfrm>
              <a:off x="1887" y="2897"/>
              <a:ext cx="1" cy="777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01" name="Line 8"/>
            <p:cNvSpPr/>
            <p:nvPr/>
          </p:nvSpPr>
          <p:spPr>
            <a:xfrm flipH="1">
              <a:off x="1887" y="3355"/>
              <a:ext cx="2055" cy="1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02" name="Line 9"/>
            <p:cNvSpPr/>
            <p:nvPr/>
          </p:nvSpPr>
          <p:spPr>
            <a:xfrm flipV="1">
              <a:off x="1887" y="2946"/>
              <a:ext cx="304" cy="409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03" name="Line 10"/>
            <p:cNvSpPr/>
            <p:nvPr/>
          </p:nvSpPr>
          <p:spPr>
            <a:xfrm>
              <a:off x="2186" y="2946"/>
              <a:ext cx="299" cy="402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04" name="Line 11"/>
            <p:cNvSpPr/>
            <p:nvPr/>
          </p:nvSpPr>
          <p:spPr>
            <a:xfrm flipV="1">
              <a:off x="2485" y="2935"/>
              <a:ext cx="311" cy="42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05" name="Line 12"/>
            <p:cNvSpPr/>
            <p:nvPr/>
          </p:nvSpPr>
          <p:spPr>
            <a:xfrm>
              <a:off x="2791" y="2935"/>
              <a:ext cx="307" cy="413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06" name="Line 13"/>
            <p:cNvSpPr/>
            <p:nvPr/>
          </p:nvSpPr>
          <p:spPr>
            <a:xfrm flipV="1">
              <a:off x="3093" y="2949"/>
              <a:ext cx="298" cy="403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07" name="Line 14"/>
            <p:cNvSpPr/>
            <p:nvPr/>
          </p:nvSpPr>
          <p:spPr>
            <a:xfrm>
              <a:off x="3386" y="2946"/>
              <a:ext cx="304" cy="409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08" name="Line 15"/>
            <p:cNvSpPr/>
            <p:nvPr/>
          </p:nvSpPr>
          <p:spPr>
            <a:xfrm>
              <a:off x="3895" y="3352"/>
              <a:ext cx="109" cy="3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09" name="Freeform 16"/>
            <p:cNvSpPr/>
            <p:nvPr/>
          </p:nvSpPr>
          <p:spPr>
            <a:xfrm>
              <a:off x="3911" y="3338"/>
              <a:ext cx="93" cy="31"/>
            </a:xfrm>
            <a:custGeom>
              <a:avLst/>
              <a:gdLst/>
              <a:ahLst/>
              <a:cxnLst>
                <a:cxn ang="0">
                  <a:pos x="0" y="31"/>
                </a:cxn>
                <a:cxn ang="0">
                  <a:pos x="0" y="0"/>
                </a:cxn>
                <a:cxn ang="0">
                  <a:pos x="93" y="14"/>
                </a:cxn>
                <a:cxn ang="0">
                  <a:pos x="0" y="31"/>
                </a:cxn>
              </a:cxnLst>
              <a:rect l="0" t="0" r="0" b="0"/>
              <a:pathLst>
                <a:path w="93" h="31">
                  <a:moveTo>
                    <a:pt x="0" y="31"/>
                  </a:moveTo>
                  <a:lnTo>
                    <a:pt x="0" y="0"/>
                  </a:lnTo>
                  <a:lnTo>
                    <a:pt x="93" y="14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10" name="Freeform 17"/>
            <p:cNvSpPr/>
            <p:nvPr/>
          </p:nvSpPr>
          <p:spPr>
            <a:xfrm>
              <a:off x="3911" y="3338"/>
              <a:ext cx="93" cy="31"/>
            </a:xfrm>
            <a:custGeom>
              <a:avLst/>
              <a:gdLst/>
              <a:ahLst/>
              <a:cxnLst>
                <a:cxn ang="0">
                  <a:pos x="0" y="31"/>
                </a:cxn>
                <a:cxn ang="0">
                  <a:pos x="0" y="0"/>
                </a:cxn>
                <a:cxn ang="0">
                  <a:pos x="93" y="14"/>
                </a:cxn>
                <a:cxn ang="0">
                  <a:pos x="0" y="31"/>
                </a:cxn>
              </a:cxnLst>
              <a:rect l="0" t="0" r="0" b="0"/>
              <a:pathLst>
                <a:path w="93" h="31">
                  <a:moveTo>
                    <a:pt x="0" y="31"/>
                  </a:moveTo>
                  <a:lnTo>
                    <a:pt x="0" y="0"/>
                  </a:lnTo>
                  <a:lnTo>
                    <a:pt x="93" y="14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11" name="Line 18"/>
            <p:cNvSpPr/>
            <p:nvPr/>
          </p:nvSpPr>
          <p:spPr>
            <a:xfrm flipV="1">
              <a:off x="1890" y="2774"/>
              <a:ext cx="2" cy="147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12" name="Freeform 19"/>
            <p:cNvSpPr/>
            <p:nvPr/>
          </p:nvSpPr>
          <p:spPr>
            <a:xfrm>
              <a:off x="1879" y="2774"/>
              <a:ext cx="24" cy="126"/>
            </a:xfrm>
            <a:custGeom>
              <a:avLst/>
              <a:gdLst/>
              <a:ahLst/>
              <a:cxnLst>
                <a:cxn ang="0">
                  <a:pos x="24" y="126"/>
                </a:cxn>
                <a:cxn ang="0">
                  <a:pos x="0" y="126"/>
                </a:cxn>
                <a:cxn ang="0">
                  <a:pos x="11" y="0"/>
                </a:cxn>
                <a:cxn ang="0">
                  <a:pos x="24" y="126"/>
                </a:cxn>
              </a:cxnLst>
              <a:rect l="0" t="0" r="0" b="0"/>
              <a:pathLst>
                <a:path w="24" h="126">
                  <a:moveTo>
                    <a:pt x="24" y="126"/>
                  </a:moveTo>
                  <a:lnTo>
                    <a:pt x="0" y="126"/>
                  </a:lnTo>
                  <a:lnTo>
                    <a:pt x="11" y="0"/>
                  </a:lnTo>
                  <a:lnTo>
                    <a:pt x="24" y="126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13" name="Freeform 20"/>
            <p:cNvSpPr/>
            <p:nvPr/>
          </p:nvSpPr>
          <p:spPr>
            <a:xfrm>
              <a:off x="1879" y="2774"/>
              <a:ext cx="24" cy="126"/>
            </a:xfrm>
            <a:custGeom>
              <a:avLst/>
              <a:gdLst/>
              <a:ahLst/>
              <a:cxnLst>
                <a:cxn ang="0">
                  <a:pos x="24" y="126"/>
                </a:cxn>
                <a:cxn ang="0">
                  <a:pos x="0" y="126"/>
                </a:cxn>
                <a:cxn ang="0">
                  <a:pos x="11" y="0"/>
                </a:cxn>
                <a:cxn ang="0">
                  <a:pos x="24" y="126"/>
                </a:cxn>
              </a:cxnLst>
              <a:rect l="0" t="0" r="0" b="0"/>
              <a:pathLst>
                <a:path w="24" h="126">
                  <a:moveTo>
                    <a:pt x="24" y="126"/>
                  </a:moveTo>
                  <a:lnTo>
                    <a:pt x="0" y="126"/>
                  </a:lnTo>
                  <a:lnTo>
                    <a:pt x="11" y="0"/>
                  </a:lnTo>
                  <a:lnTo>
                    <a:pt x="24" y="126"/>
                  </a:lnTo>
                  <a:close/>
                </a:path>
              </a:pathLst>
            </a:custGeom>
            <a:noFill/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14" name="Rectangle 21"/>
            <p:cNvSpPr/>
            <p:nvPr/>
          </p:nvSpPr>
          <p:spPr>
            <a:xfrm>
              <a:off x="1687" y="2721"/>
              <a:ext cx="92" cy="19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tIns="0" rIns="0" bIns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zh-CN" sz="2000" i="1" dirty="0">
                  <a:latin typeface="Symbol" pitchFamily="18" charset="2"/>
                  <a:ea typeface="宋体" pitchFamily="2" charset="-122"/>
                </a:rPr>
                <a:t>u</a:t>
              </a:r>
              <a:endParaRPr lang="en-US" altLang="zh-CN" sz="2000" dirty="0">
                <a:latin typeface="Garamond" pitchFamily="18" charset="0"/>
                <a:ea typeface="宋体" pitchFamily="2" charset="-122"/>
              </a:endParaRPr>
            </a:p>
          </p:txBody>
        </p:sp>
        <p:sp>
          <p:nvSpPr>
            <p:cNvPr id="24615" name="Rectangle 22"/>
            <p:cNvSpPr/>
            <p:nvPr/>
          </p:nvSpPr>
          <p:spPr>
            <a:xfrm>
              <a:off x="1686" y="3219"/>
              <a:ext cx="116" cy="19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tIns="0" rIns="0" bIns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zh-CN" sz="2000" i="1" dirty="0">
                  <a:latin typeface="Times New Roman" panose="02020603050405020304" pitchFamily="18" charset="0"/>
                  <a:ea typeface="宋体" pitchFamily="2" charset="-122"/>
                </a:rPr>
                <a:t>O</a:t>
              </a:r>
              <a:endParaRPr lang="en-US" altLang="zh-CN" sz="2000" dirty="0">
                <a:latin typeface="Garamond" pitchFamily="18" charset="0"/>
                <a:ea typeface="宋体" pitchFamily="2" charset="-122"/>
              </a:endParaRPr>
            </a:p>
          </p:txBody>
        </p:sp>
        <p:sp>
          <p:nvSpPr>
            <p:cNvPr id="24616" name="Rectangle 23"/>
            <p:cNvSpPr/>
            <p:nvPr/>
          </p:nvSpPr>
          <p:spPr>
            <a:xfrm flipH="1">
              <a:off x="3980" y="3347"/>
              <a:ext cx="67" cy="192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zh-CN" sz="2000" i="1" dirty="0">
                  <a:latin typeface="Times New Roman" panose="02020603050405020304" pitchFamily="18" charset="0"/>
                  <a:ea typeface="宋体" pitchFamily="2" charset="-122"/>
                </a:rPr>
                <a:t>t</a:t>
              </a:r>
              <a:endParaRPr lang="en-US" altLang="zh-CN" sz="2000" dirty="0">
                <a:latin typeface="Garamond" pitchFamily="18" charset="0"/>
                <a:ea typeface="宋体" pitchFamily="2" charset="-122"/>
              </a:endParaRPr>
            </a:p>
          </p:txBody>
        </p:sp>
      </p:grpSp>
      <p:grpSp>
        <p:nvGrpSpPr>
          <p:cNvPr id="399384" name="Group 24"/>
          <p:cNvGrpSpPr/>
          <p:nvPr/>
        </p:nvGrpSpPr>
        <p:grpSpPr>
          <a:xfrm>
            <a:off x="2097088" y="2919413"/>
            <a:ext cx="4371975" cy="1592262"/>
            <a:chOff x="1321" y="1771"/>
            <a:chExt cx="2754" cy="1003"/>
          </a:xfrm>
        </p:grpSpPr>
        <p:sp>
          <p:nvSpPr>
            <p:cNvPr id="24584" name="Rectangle 25"/>
            <p:cNvSpPr/>
            <p:nvPr/>
          </p:nvSpPr>
          <p:spPr>
            <a:xfrm>
              <a:off x="1321" y="2234"/>
              <a:ext cx="34" cy="16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tIns="0" rIns="0" bIns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zh-CN" sz="1700" b="0" dirty="0">
                  <a:solidFill>
                    <a:srgbClr val="000000"/>
                  </a:solidFill>
                  <a:latin typeface="Times New Roman" panose="02020603050405020304" pitchFamily="18" charset="0"/>
                  <a:ea typeface="宋体" pitchFamily="2" charset="-122"/>
                </a:rPr>
                <a:t> </a:t>
              </a:r>
              <a:endParaRPr lang="en-US" altLang="zh-CN" sz="1800" b="0" dirty="0">
                <a:latin typeface="Garamond" pitchFamily="18" charset="0"/>
                <a:ea typeface="宋体" pitchFamily="2" charset="-122"/>
              </a:endParaRPr>
            </a:p>
          </p:txBody>
        </p:sp>
        <p:sp>
          <p:nvSpPr>
            <p:cNvPr id="24585" name="Line 26"/>
            <p:cNvSpPr/>
            <p:nvPr/>
          </p:nvSpPr>
          <p:spPr>
            <a:xfrm>
              <a:off x="1881" y="2474"/>
              <a:ext cx="1951" cy="1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6" name="Freeform 27"/>
            <p:cNvSpPr/>
            <p:nvPr/>
          </p:nvSpPr>
          <p:spPr>
            <a:xfrm>
              <a:off x="1881" y="2167"/>
              <a:ext cx="409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6" y="234"/>
                </a:cxn>
                <a:cxn ang="0">
                  <a:pos x="51" y="182"/>
                </a:cxn>
                <a:cxn ang="0">
                  <a:pos x="77" y="133"/>
                </a:cxn>
                <a:cxn ang="0">
                  <a:pos x="89" y="110"/>
                </a:cxn>
                <a:cxn ang="0">
                  <a:pos x="102" y="89"/>
                </a:cxn>
                <a:cxn ang="0">
                  <a:pos x="115" y="71"/>
                </a:cxn>
                <a:cxn ang="0">
                  <a:pos x="128" y="53"/>
                </a:cxn>
                <a:cxn ang="0">
                  <a:pos x="141" y="38"/>
                </a:cxn>
                <a:cxn ang="0">
                  <a:pos x="153" y="25"/>
                </a:cxn>
                <a:cxn ang="0">
                  <a:pos x="166" y="14"/>
                </a:cxn>
                <a:cxn ang="0">
                  <a:pos x="179" y="6"/>
                </a:cxn>
                <a:cxn ang="0">
                  <a:pos x="192" y="2"/>
                </a:cxn>
                <a:cxn ang="0">
                  <a:pos x="205" y="0"/>
                </a:cxn>
                <a:cxn ang="0">
                  <a:pos x="218" y="2"/>
                </a:cxn>
                <a:cxn ang="0">
                  <a:pos x="231" y="6"/>
                </a:cxn>
                <a:cxn ang="0">
                  <a:pos x="243" y="14"/>
                </a:cxn>
                <a:cxn ang="0">
                  <a:pos x="256" y="25"/>
                </a:cxn>
                <a:cxn ang="0">
                  <a:pos x="269" y="38"/>
                </a:cxn>
                <a:cxn ang="0">
                  <a:pos x="282" y="53"/>
                </a:cxn>
                <a:cxn ang="0">
                  <a:pos x="294" y="71"/>
                </a:cxn>
                <a:cxn ang="0">
                  <a:pos x="307" y="89"/>
                </a:cxn>
                <a:cxn ang="0">
                  <a:pos x="320" y="110"/>
                </a:cxn>
                <a:cxn ang="0">
                  <a:pos x="333" y="133"/>
                </a:cxn>
                <a:cxn ang="0">
                  <a:pos x="358" y="182"/>
                </a:cxn>
                <a:cxn ang="0">
                  <a:pos x="384" y="234"/>
                </a:cxn>
                <a:cxn ang="0">
                  <a:pos x="409" y="287"/>
                </a:cxn>
              </a:cxnLst>
              <a:rect l="0" t="0" r="0" b="0"/>
              <a:pathLst>
                <a:path w="409" h="287">
                  <a:moveTo>
                    <a:pt x="0" y="287"/>
                  </a:moveTo>
                  <a:lnTo>
                    <a:pt x="26" y="234"/>
                  </a:lnTo>
                  <a:lnTo>
                    <a:pt x="51" y="182"/>
                  </a:lnTo>
                  <a:lnTo>
                    <a:pt x="77" y="133"/>
                  </a:lnTo>
                  <a:lnTo>
                    <a:pt x="89" y="110"/>
                  </a:lnTo>
                  <a:lnTo>
                    <a:pt x="102" y="89"/>
                  </a:lnTo>
                  <a:lnTo>
                    <a:pt x="115" y="71"/>
                  </a:lnTo>
                  <a:lnTo>
                    <a:pt x="128" y="53"/>
                  </a:lnTo>
                  <a:lnTo>
                    <a:pt x="141" y="38"/>
                  </a:lnTo>
                  <a:lnTo>
                    <a:pt x="153" y="25"/>
                  </a:lnTo>
                  <a:lnTo>
                    <a:pt x="166" y="14"/>
                  </a:lnTo>
                  <a:lnTo>
                    <a:pt x="179" y="6"/>
                  </a:lnTo>
                  <a:lnTo>
                    <a:pt x="192" y="2"/>
                  </a:lnTo>
                  <a:lnTo>
                    <a:pt x="205" y="0"/>
                  </a:lnTo>
                  <a:lnTo>
                    <a:pt x="218" y="2"/>
                  </a:lnTo>
                  <a:lnTo>
                    <a:pt x="231" y="6"/>
                  </a:lnTo>
                  <a:lnTo>
                    <a:pt x="243" y="14"/>
                  </a:lnTo>
                  <a:lnTo>
                    <a:pt x="256" y="25"/>
                  </a:lnTo>
                  <a:lnTo>
                    <a:pt x="269" y="38"/>
                  </a:lnTo>
                  <a:lnTo>
                    <a:pt x="282" y="53"/>
                  </a:lnTo>
                  <a:lnTo>
                    <a:pt x="294" y="71"/>
                  </a:lnTo>
                  <a:lnTo>
                    <a:pt x="307" y="89"/>
                  </a:lnTo>
                  <a:lnTo>
                    <a:pt x="320" y="110"/>
                  </a:lnTo>
                  <a:lnTo>
                    <a:pt x="333" y="133"/>
                  </a:lnTo>
                  <a:lnTo>
                    <a:pt x="358" y="182"/>
                  </a:lnTo>
                  <a:lnTo>
                    <a:pt x="384" y="234"/>
                  </a:lnTo>
                  <a:lnTo>
                    <a:pt x="409" y="287"/>
                  </a:lnTo>
                </a:path>
              </a:pathLst>
            </a:custGeom>
            <a:noFill/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7" name="Freeform 28"/>
            <p:cNvSpPr/>
            <p:nvPr/>
          </p:nvSpPr>
          <p:spPr>
            <a:xfrm>
              <a:off x="2287" y="2466"/>
              <a:ext cx="411" cy="28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7" y="53"/>
                </a:cxn>
                <a:cxn ang="0">
                  <a:pos x="52" y="105"/>
                </a:cxn>
                <a:cxn ang="0">
                  <a:pos x="78" y="153"/>
                </a:cxn>
                <a:cxn ang="0">
                  <a:pos x="91" y="177"/>
                </a:cxn>
                <a:cxn ang="0">
                  <a:pos x="104" y="197"/>
                </a:cxn>
                <a:cxn ang="0">
                  <a:pos x="116" y="216"/>
                </a:cxn>
                <a:cxn ang="0">
                  <a:pos x="129" y="233"/>
                </a:cxn>
                <a:cxn ang="0">
                  <a:pos x="142" y="249"/>
                </a:cxn>
                <a:cxn ang="0">
                  <a:pos x="155" y="262"/>
                </a:cxn>
                <a:cxn ang="0">
                  <a:pos x="168" y="273"/>
                </a:cxn>
                <a:cxn ang="0">
                  <a:pos x="180" y="280"/>
                </a:cxn>
                <a:cxn ang="0">
                  <a:pos x="193" y="285"/>
                </a:cxn>
                <a:cxn ang="0">
                  <a:pos x="206" y="287"/>
                </a:cxn>
                <a:cxn ang="0">
                  <a:pos x="219" y="285"/>
                </a:cxn>
                <a:cxn ang="0">
                  <a:pos x="232" y="280"/>
                </a:cxn>
                <a:cxn ang="0">
                  <a:pos x="244" y="273"/>
                </a:cxn>
                <a:cxn ang="0">
                  <a:pos x="257" y="262"/>
                </a:cxn>
                <a:cxn ang="0">
                  <a:pos x="270" y="249"/>
                </a:cxn>
                <a:cxn ang="0">
                  <a:pos x="283" y="233"/>
                </a:cxn>
                <a:cxn ang="0">
                  <a:pos x="295" y="216"/>
                </a:cxn>
                <a:cxn ang="0">
                  <a:pos x="308" y="197"/>
                </a:cxn>
                <a:cxn ang="0">
                  <a:pos x="321" y="177"/>
                </a:cxn>
                <a:cxn ang="0">
                  <a:pos x="334" y="153"/>
                </a:cxn>
                <a:cxn ang="0">
                  <a:pos x="359" y="105"/>
                </a:cxn>
                <a:cxn ang="0">
                  <a:pos x="385" y="53"/>
                </a:cxn>
                <a:cxn ang="0">
                  <a:pos x="411" y="0"/>
                </a:cxn>
              </a:cxnLst>
              <a:rect l="0" t="0" r="0" b="0"/>
              <a:pathLst>
                <a:path w="411" h="287">
                  <a:moveTo>
                    <a:pt x="0" y="0"/>
                  </a:moveTo>
                  <a:lnTo>
                    <a:pt x="27" y="53"/>
                  </a:lnTo>
                  <a:lnTo>
                    <a:pt x="52" y="105"/>
                  </a:lnTo>
                  <a:lnTo>
                    <a:pt x="78" y="153"/>
                  </a:lnTo>
                  <a:lnTo>
                    <a:pt x="91" y="177"/>
                  </a:lnTo>
                  <a:lnTo>
                    <a:pt x="104" y="197"/>
                  </a:lnTo>
                  <a:lnTo>
                    <a:pt x="116" y="216"/>
                  </a:lnTo>
                  <a:lnTo>
                    <a:pt x="129" y="233"/>
                  </a:lnTo>
                  <a:lnTo>
                    <a:pt x="142" y="249"/>
                  </a:lnTo>
                  <a:lnTo>
                    <a:pt x="155" y="262"/>
                  </a:lnTo>
                  <a:lnTo>
                    <a:pt x="168" y="273"/>
                  </a:lnTo>
                  <a:lnTo>
                    <a:pt x="180" y="280"/>
                  </a:lnTo>
                  <a:lnTo>
                    <a:pt x="193" y="285"/>
                  </a:lnTo>
                  <a:lnTo>
                    <a:pt x="206" y="287"/>
                  </a:lnTo>
                  <a:lnTo>
                    <a:pt x="219" y="285"/>
                  </a:lnTo>
                  <a:lnTo>
                    <a:pt x="232" y="280"/>
                  </a:lnTo>
                  <a:lnTo>
                    <a:pt x="244" y="273"/>
                  </a:lnTo>
                  <a:lnTo>
                    <a:pt x="257" y="262"/>
                  </a:lnTo>
                  <a:lnTo>
                    <a:pt x="270" y="249"/>
                  </a:lnTo>
                  <a:lnTo>
                    <a:pt x="283" y="233"/>
                  </a:lnTo>
                  <a:lnTo>
                    <a:pt x="295" y="216"/>
                  </a:lnTo>
                  <a:lnTo>
                    <a:pt x="308" y="197"/>
                  </a:lnTo>
                  <a:lnTo>
                    <a:pt x="321" y="177"/>
                  </a:lnTo>
                  <a:lnTo>
                    <a:pt x="334" y="153"/>
                  </a:lnTo>
                  <a:lnTo>
                    <a:pt x="359" y="105"/>
                  </a:lnTo>
                  <a:lnTo>
                    <a:pt x="385" y="53"/>
                  </a:lnTo>
                  <a:lnTo>
                    <a:pt x="411" y="0"/>
                  </a:lnTo>
                </a:path>
              </a:pathLst>
            </a:custGeom>
            <a:noFill/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8" name="Freeform 29"/>
            <p:cNvSpPr/>
            <p:nvPr/>
          </p:nvSpPr>
          <p:spPr>
            <a:xfrm>
              <a:off x="2696" y="2185"/>
              <a:ext cx="409" cy="285"/>
            </a:xfrm>
            <a:custGeom>
              <a:avLst/>
              <a:gdLst/>
              <a:ahLst/>
              <a:cxnLst>
                <a:cxn ang="0">
                  <a:pos x="0" y="285"/>
                </a:cxn>
                <a:cxn ang="0">
                  <a:pos x="26" y="232"/>
                </a:cxn>
                <a:cxn ang="0">
                  <a:pos x="51" y="180"/>
                </a:cxn>
                <a:cxn ang="0">
                  <a:pos x="77" y="132"/>
                </a:cxn>
                <a:cxn ang="0">
                  <a:pos x="89" y="110"/>
                </a:cxn>
                <a:cxn ang="0">
                  <a:pos x="102" y="89"/>
                </a:cxn>
                <a:cxn ang="0">
                  <a:pos x="115" y="71"/>
                </a:cxn>
                <a:cxn ang="0">
                  <a:pos x="128" y="53"/>
                </a:cxn>
                <a:cxn ang="0">
                  <a:pos x="140" y="38"/>
                </a:cxn>
                <a:cxn ang="0">
                  <a:pos x="153" y="25"/>
                </a:cxn>
                <a:cxn ang="0">
                  <a:pos x="166" y="14"/>
                </a:cxn>
                <a:cxn ang="0">
                  <a:pos x="179" y="6"/>
                </a:cxn>
                <a:cxn ang="0">
                  <a:pos x="191" y="2"/>
                </a:cxn>
                <a:cxn ang="0">
                  <a:pos x="204" y="0"/>
                </a:cxn>
                <a:cxn ang="0">
                  <a:pos x="217" y="2"/>
                </a:cxn>
                <a:cxn ang="0">
                  <a:pos x="230" y="6"/>
                </a:cxn>
                <a:cxn ang="0">
                  <a:pos x="242" y="14"/>
                </a:cxn>
                <a:cxn ang="0">
                  <a:pos x="255" y="25"/>
                </a:cxn>
                <a:cxn ang="0">
                  <a:pos x="268" y="38"/>
                </a:cxn>
                <a:cxn ang="0">
                  <a:pos x="281" y="53"/>
                </a:cxn>
                <a:cxn ang="0">
                  <a:pos x="294" y="71"/>
                </a:cxn>
                <a:cxn ang="0">
                  <a:pos x="307" y="89"/>
                </a:cxn>
                <a:cxn ang="0">
                  <a:pos x="319" y="110"/>
                </a:cxn>
                <a:cxn ang="0">
                  <a:pos x="332" y="132"/>
                </a:cxn>
                <a:cxn ang="0">
                  <a:pos x="358" y="180"/>
                </a:cxn>
                <a:cxn ang="0">
                  <a:pos x="383" y="232"/>
                </a:cxn>
                <a:cxn ang="0">
                  <a:pos x="409" y="285"/>
                </a:cxn>
              </a:cxnLst>
              <a:rect l="0" t="0" r="0" b="0"/>
              <a:pathLst>
                <a:path w="409" h="285">
                  <a:moveTo>
                    <a:pt x="0" y="285"/>
                  </a:moveTo>
                  <a:lnTo>
                    <a:pt x="26" y="232"/>
                  </a:lnTo>
                  <a:lnTo>
                    <a:pt x="51" y="180"/>
                  </a:lnTo>
                  <a:lnTo>
                    <a:pt x="77" y="132"/>
                  </a:lnTo>
                  <a:lnTo>
                    <a:pt x="89" y="110"/>
                  </a:lnTo>
                  <a:lnTo>
                    <a:pt x="102" y="89"/>
                  </a:lnTo>
                  <a:lnTo>
                    <a:pt x="115" y="71"/>
                  </a:lnTo>
                  <a:lnTo>
                    <a:pt x="128" y="53"/>
                  </a:lnTo>
                  <a:lnTo>
                    <a:pt x="140" y="38"/>
                  </a:lnTo>
                  <a:lnTo>
                    <a:pt x="153" y="25"/>
                  </a:lnTo>
                  <a:lnTo>
                    <a:pt x="166" y="14"/>
                  </a:lnTo>
                  <a:lnTo>
                    <a:pt x="179" y="6"/>
                  </a:lnTo>
                  <a:lnTo>
                    <a:pt x="191" y="2"/>
                  </a:lnTo>
                  <a:lnTo>
                    <a:pt x="204" y="0"/>
                  </a:lnTo>
                  <a:lnTo>
                    <a:pt x="217" y="2"/>
                  </a:lnTo>
                  <a:lnTo>
                    <a:pt x="230" y="6"/>
                  </a:lnTo>
                  <a:lnTo>
                    <a:pt x="242" y="14"/>
                  </a:lnTo>
                  <a:lnTo>
                    <a:pt x="255" y="25"/>
                  </a:lnTo>
                  <a:lnTo>
                    <a:pt x="268" y="38"/>
                  </a:lnTo>
                  <a:lnTo>
                    <a:pt x="281" y="53"/>
                  </a:lnTo>
                  <a:lnTo>
                    <a:pt x="294" y="71"/>
                  </a:lnTo>
                  <a:lnTo>
                    <a:pt x="307" y="89"/>
                  </a:lnTo>
                  <a:lnTo>
                    <a:pt x="319" y="110"/>
                  </a:lnTo>
                  <a:lnTo>
                    <a:pt x="332" y="132"/>
                  </a:lnTo>
                  <a:lnTo>
                    <a:pt x="358" y="180"/>
                  </a:lnTo>
                  <a:lnTo>
                    <a:pt x="383" y="232"/>
                  </a:lnTo>
                  <a:lnTo>
                    <a:pt x="409" y="285"/>
                  </a:lnTo>
                </a:path>
              </a:pathLst>
            </a:custGeom>
            <a:noFill/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9" name="Freeform 30"/>
            <p:cNvSpPr/>
            <p:nvPr/>
          </p:nvSpPr>
          <p:spPr>
            <a:xfrm>
              <a:off x="3103" y="2466"/>
              <a:ext cx="410" cy="28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6" y="53"/>
                </a:cxn>
                <a:cxn ang="0">
                  <a:pos x="51" y="105"/>
                </a:cxn>
                <a:cxn ang="0">
                  <a:pos x="77" y="153"/>
                </a:cxn>
                <a:cxn ang="0">
                  <a:pos x="89" y="177"/>
                </a:cxn>
                <a:cxn ang="0">
                  <a:pos x="102" y="197"/>
                </a:cxn>
                <a:cxn ang="0">
                  <a:pos x="115" y="216"/>
                </a:cxn>
                <a:cxn ang="0">
                  <a:pos x="128" y="233"/>
                </a:cxn>
                <a:cxn ang="0">
                  <a:pos x="141" y="249"/>
                </a:cxn>
                <a:cxn ang="0">
                  <a:pos x="153" y="262"/>
                </a:cxn>
                <a:cxn ang="0">
                  <a:pos x="166" y="273"/>
                </a:cxn>
                <a:cxn ang="0">
                  <a:pos x="179" y="280"/>
                </a:cxn>
                <a:cxn ang="0">
                  <a:pos x="192" y="285"/>
                </a:cxn>
                <a:cxn ang="0">
                  <a:pos x="205" y="287"/>
                </a:cxn>
                <a:cxn ang="0">
                  <a:pos x="218" y="285"/>
                </a:cxn>
                <a:cxn ang="0">
                  <a:pos x="231" y="280"/>
                </a:cxn>
                <a:cxn ang="0">
                  <a:pos x="243" y="273"/>
                </a:cxn>
                <a:cxn ang="0">
                  <a:pos x="256" y="262"/>
                </a:cxn>
                <a:cxn ang="0">
                  <a:pos x="270" y="249"/>
                </a:cxn>
                <a:cxn ang="0">
                  <a:pos x="283" y="233"/>
                </a:cxn>
                <a:cxn ang="0">
                  <a:pos x="295" y="216"/>
                </a:cxn>
                <a:cxn ang="0">
                  <a:pos x="308" y="197"/>
                </a:cxn>
                <a:cxn ang="0">
                  <a:pos x="321" y="177"/>
                </a:cxn>
                <a:cxn ang="0">
                  <a:pos x="334" y="153"/>
                </a:cxn>
                <a:cxn ang="0">
                  <a:pos x="359" y="105"/>
                </a:cxn>
                <a:cxn ang="0">
                  <a:pos x="385" y="53"/>
                </a:cxn>
                <a:cxn ang="0">
                  <a:pos x="410" y="0"/>
                </a:cxn>
              </a:cxnLst>
              <a:rect l="0" t="0" r="0" b="0"/>
              <a:pathLst>
                <a:path w="410" h="287">
                  <a:moveTo>
                    <a:pt x="0" y="0"/>
                  </a:moveTo>
                  <a:lnTo>
                    <a:pt x="26" y="53"/>
                  </a:lnTo>
                  <a:lnTo>
                    <a:pt x="51" y="105"/>
                  </a:lnTo>
                  <a:lnTo>
                    <a:pt x="77" y="153"/>
                  </a:lnTo>
                  <a:lnTo>
                    <a:pt x="89" y="177"/>
                  </a:lnTo>
                  <a:lnTo>
                    <a:pt x="102" y="197"/>
                  </a:lnTo>
                  <a:lnTo>
                    <a:pt x="115" y="216"/>
                  </a:lnTo>
                  <a:lnTo>
                    <a:pt x="128" y="233"/>
                  </a:lnTo>
                  <a:lnTo>
                    <a:pt x="141" y="249"/>
                  </a:lnTo>
                  <a:lnTo>
                    <a:pt x="153" y="262"/>
                  </a:lnTo>
                  <a:lnTo>
                    <a:pt x="166" y="273"/>
                  </a:lnTo>
                  <a:lnTo>
                    <a:pt x="179" y="280"/>
                  </a:lnTo>
                  <a:lnTo>
                    <a:pt x="192" y="285"/>
                  </a:lnTo>
                  <a:lnTo>
                    <a:pt x="205" y="287"/>
                  </a:lnTo>
                  <a:lnTo>
                    <a:pt x="218" y="285"/>
                  </a:lnTo>
                  <a:lnTo>
                    <a:pt x="231" y="280"/>
                  </a:lnTo>
                  <a:lnTo>
                    <a:pt x="243" y="273"/>
                  </a:lnTo>
                  <a:lnTo>
                    <a:pt x="256" y="262"/>
                  </a:lnTo>
                  <a:lnTo>
                    <a:pt x="270" y="249"/>
                  </a:lnTo>
                  <a:lnTo>
                    <a:pt x="283" y="233"/>
                  </a:lnTo>
                  <a:lnTo>
                    <a:pt x="295" y="216"/>
                  </a:lnTo>
                  <a:lnTo>
                    <a:pt x="308" y="197"/>
                  </a:lnTo>
                  <a:lnTo>
                    <a:pt x="321" y="177"/>
                  </a:lnTo>
                  <a:lnTo>
                    <a:pt x="334" y="153"/>
                  </a:lnTo>
                  <a:lnTo>
                    <a:pt x="359" y="105"/>
                  </a:lnTo>
                  <a:lnTo>
                    <a:pt x="385" y="53"/>
                  </a:lnTo>
                  <a:lnTo>
                    <a:pt x="410" y="0"/>
                  </a:lnTo>
                </a:path>
              </a:pathLst>
            </a:custGeom>
            <a:noFill/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0" name="Freeform 31"/>
            <p:cNvSpPr/>
            <p:nvPr/>
          </p:nvSpPr>
          <p:spPr>
            <a:xfrm>
              <a:off x="3491" y="2187"/>
              <a:ext cx="250" cy="321"/>
            </a:xfrm>
            <a:custGeom>
              <a:avLst/>
              <a:gdLst/>
              <a:ahLst/>
              <a:cxnLst>
                <a:cxn ang="0">
                  <a:pos x="0" y="321"/>
                </a:cxn>
                <a:cxn ang="0">
                  <a:pos x="48" y="238"/>
                </a:cxn>
                <a:cxn ang="0">
                  <a:pos x="71" y="197"/>
                </a:cxn>
                <a:cxn ang="0">
                  <a:pos x="93" y="160"/>
                </a:cxn>
                <a:cxn ang="0">
                  <a:pos x="115" y="125"/>
                </a:cxn>
                <a:cxn ang="0">
                  <a:pos x="135" y="94"/>
                </a:cxn>
                <a:cxn ang="0">
                  <a:pos x="153" y="66"/>
                </a:cxn>
                <a:cxn ang="0">
                  <a:pos x="170" y="44"/>
                </a:cxn>
                <a:cxn ang="0">
                  <a:pos x="184" y="26"/>
                </a:cxn>
                <a:cxn ang="0">
                  <a:pos x="197" y="15"/>
                </a:cxn>
                <a:cxn ang="0">
                  <a:pos x="208" y="8"/>
                </a:cxn>
                <a:cxn ang="0">
                  <a:pos x="218" y="3"/>
                </a:cxn>
                <a:cxn ang="0">
                  <a:pos x="227" y="0"/>
                </a:cxn>
                <a:cxn ang="0">
                  <a:pos x="235" y="0"/>
                </a:cxn>
                <a:cxn ang="0">
                  <a:pos x="250" y="3"/>
                </a:cxn>
              </a:cxnLst>
              <a:rect l="0" t="0" r="0" b="0"/>
              <a:pathLst>
                <a:path w="250" h="321">
                  <a:moveTo>
                    <a:pt x="0" y="321"/>
                  </a:moveTo>
                  <a:lnTo>
                    <a:pt x="48" y="238"/>
                  </a:lnTo>
                  <a:lnTo>
                    <a:pt x="71" y="197"/>
                  </a:lnTo>
                  <a:lnTo>
                    <a:pt x="93" y="160"/>
                  </a:lnTo>
                  <a:lnTo>
                    <a:pt x="115" y="125"/>
                  </a:lnTo>
                  <a:lnTo>
                    <a:pt x="135" y="94"/>
                  </a:lnTo>
                  <a:lnTo>
                    <a:pt x="153" y="66"/>
                  </a:lnTo>
                  <a:lnTo>
                    <a:pt x="170" y="44"/>
                  </a:lnTo>
                  <a:lnTo>
                    <a:pt x="184" y="26"/>
                  </a:lnTo>
                  <a:lnTo>
                    <a:pt x="197" y="15"/>
                  </a:lnTo>
                  <a:lnTo>
                    <a:pt x="208" y="8"/>
                  </a:lnTo>
                  <a:lnTo>
                    <a:pt x="218" y="3"/>
                  </a:lnTo>
                  <a:lnTo>
                    <a:pt x="227" y="0"/>
                  </a:lnTo>
                  <a:lnTo>
                    <a:pt x="235" y="0"/>
                  </a:lnTo>
                  <a:lnTo>
                    <a:pt x="250" y="3"/>
                  </a:lnTo>
                </a:path>
              </a:pathLst>
            </a:custGeom>
            <a:noFill/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1" name="Freeform 32"/>
            <p:cNvSpPr/>
            <p:nvPr/>
          </p:nvSpPr>
          <p:spPr>
            <a:xfrm>
              <a:off x="3718" y="2458"/>
              <a:ext cx="72" cy="30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0"/>
                </a:cxn>
                <a:cxn ang="0">
                  <a:pos x="72" y="14"/>
                </a:cxn>
                <a:cxn ang="0">
                  <a:pos x="0" y="30"/>
                </a:cxn>
              </a:cxnLst>
              <a:rect l="0" t="0" r="0" b="0"/>
              <a:pathLst>
                <a:path w="72" h="30">
                  <a:moveTo>
                    <a:pt x="0" y="30"/>
                  </a:moveTo>
                  <a:lnTo>
                    <a:pt x="0" y="0"/>
                  </a:lnTo>
                  <a:lnTo>
                    <a:pt x="72" y="14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2" name="Line 33"/>
            <p:cNvSpPr/>
            <p:nvPr/>
          </p:nvSpPr>
          <p:spPr>
            <a:xfrm>
              <a:off x="1850" y="1997"/>
              <a:ext cx="1" cy="777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3" name="Line 34"/>
            <p:cNvSpPr/>
            <p:nvPr/>
          </p:nvSpPr>
          <p:spPr>
            <a:xfrm flipH="1">
              <a:off x="1864" y="2472"/>
              <a:ext cx="2055" cy="1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4" name="Line 35"/>
            <p:cNvSpPr/>
            <p:nvPr/>
          </p:nvSpPr>
          <p:spPr>
            <a:xfrm flipV="1">
              <a:off x="1853" y="1874"/>
              <a:ext cx="2" cy="147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5" name="Freeform 36"/>
            <p:cNvSpPr/>
            <p:nvPr/>
          </p:nvSpPr>
          <p:spPr>
            <a:xfrm>
              <a:off x="1842" y="1874"/>
              <a:ext cx="24" cy="126"/>
            </a:xfrm>
            <a:custGeom>
              <a:avLst/>
              <a:gdLst/>
              <a:ahLst/>
              <a:cxnLst>
                <a:cxn ang="0">
                  <a:pos x="24" y="126"/>
                </a:cxn>
                <a:cxn ang="0">
                  <a:pos x="0" y="126"/>
                </a:cxn>
                <a:cxn ang="0">
                  <a:pos x="11" y="0"/>
                </a:cxn>
                <a:cxn ang="0">
                  <a:pos x="24" y="126"/>
                </a:cxn>
              </a:cxnLst>
              <a:rect l="0" t="0" r="0" b="0"/>
              <a:pathLst>
                <a:path w="24" h="126">
                  <a:moveTo>
                    <a:pt x="24" y="126"/>
                  </a:moveTo>
                  <a:lnTo>
                    <a:pt x="0" y="126"/>
                  </a:lnTo>
                  <a:lnTo>
                    <a:pt x="11" y="0"/>
                  </a:lnTo>
                  <a:lnTo>
                    <a:pt x="24" y="126"/>
                  </a:lnTo>
                  <a:close/>
                </a:path>
              </a:pathLst>
            </a:custGeom>
            <a:solidFill>
              <a:srgbClr val="000000">
                <a:alpha val="100000"/>
              </a:srgbClr>
            </a:solidFill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6" name="Freeform 37"/>
            <p:cNvSpPr/>
            <p:nvPr/>
          </p:nvSpPr>
          <p:spPr>
            <a:xfrm>
              <a:off x="1842" y="1874"/>
              <a:ext cx="24" cy="126"/>
            </a:xfrm>
            <a:custGeom>
              <a:avLst/>
              <a:gdLst/>
              <a:ahLst/>
              <a:cxnLst>
                <a:cxn ang="0">
                  <a:pos x="24" y="126"/>
                </a:cxn>
                <a:cxn ang="0">
                  <a:pos x="0" y="126"/>
                </a:cxn>
                <a:cxn ang="0">
                  <a:pos x="11" y="0"/>
                </a:cxn>
                <a:cxn ang="0">
                  <a:pos x="24" y="126"/>
                </a:cxn>
              </a:cxnLst>
              <a:rect l="0" t="0" r="0" b="0"/>
              <a:pathLst>
                <a:path w="24" h="126">
                  <a:moveTo>
                    <a:pt x="24" y="126"/>
                  </a:moveTo>
                  <a:lnTo>
                    <a:pt x="0" y="126"/>
                  </a:lnTo>
                  <a:lnTo>
                    <a:pt x="11" y="0"/>
                  </a:lnTo>
                  <a:lnTo>
                    <a:pt x="24" y="126"/>
                  </a:lnTo>
                  <a:close/>
                </a:path>
              </a:pathLst>
            </a:custGeom>
            <a:noFill/>
            <a:ln w="38100" cap="flat" cmpd="sng">
              <a:solidFill>
                <a:schemeClr val="tx1">
                  <a:alpha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7" name="Rectangle 38"/>
            <p:cNvSpPr/>
            <p:nvPr/>
          </p:nvSpPr>
          <p:spPr>
            <a:xfrm>
              <a:off x="1649" y="2319"/>
              <a:ext cx="116" cy="19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tIns="0" rIns="0" bIns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zh-CN" sz="2000" i="1" dirty="0">
                  <a:latin typeface="Times New Roman" panose="02020603050405020304" pitchFamily="18" charset="0"/>
                  <a:ea typeface="宋体" pitchFamily="2" charset="-122"/>
                </a:rPr>
                <a:t>O</a:t>
              </a:r>
              <a:endParaRPr lang="en-US" altLang="zh-CN" sz="2000" dirty="0">
                <a:latin typeface="Garamond" pitchFamily="18" charset="0"/>
                <a:ea typeface="宋体" pitchFamily="2" charset="-122"/>
              </a:endParaRPr>
            </a:p>
          </p:txBody>
        </p:sp>
        <p:sp>
          <p:nvSpPr>
            <p:cNvPr id="24598" name="Rectangle 39"/>
            <p:cNvSpPr/>
            <p:nvPr/>
          </p:nvSpPr>
          <p:spPr>
            <a:xfrm flipH="1">
              <a:off x="4008" y="2365"/>
              <a:ext cx="67" cy="192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zh-CN" sz="2000" i="1" dirty="0">
                  <a:latin typeface="Times New Roman" panose="02020603050405020304" pitchFamily="18" charset="0"/>
                  <a:ea typeface="宋体" pitchFamily="2" charset="-122"/>
                </a:rPr>
                <a:t>t</a:t>
              </a:r>
              <a:endParaRPr lang="en-US" altLang="zh-CN" sz="2000" dirty="0">
                <a:latin typeface="Garamond" pitchFamily="18" charset="0"/>
                <a:ea typeface="宋体" pitchFamily="2" charset="-122"/>
              </a:endParaRPr>
            </a:p>
          </p:txBody>
        </p:sp>
        <p:sp>
          <p:nvSpPr>
            <p:cNvPr id="24599" name="Rectangle 40"/>
            <p:cNvSpPr/>
            <p:nvPr/>
          </p:nvSpPr>
          <p:spPr>
            <a:xfrm>
              <a:off x="1653" y="1771"/>
              <a:ext cx="92" cy="19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tIns="0" rIns="0" bIns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zh-CN" sz="2000" i="1" dirty="0">
                  <a:latin typeface="Symbol" pitchFamily="18" charset="2"/>
                  <a:ea typeface="宋体" pitchFamily="2" charset="-122"/>
                </a:rPr>
                <a:t>u</a:t>
              </a:r>
              <a:endParaRPr lang="en-US" altLang="zh-CN" sz="2000" dirty="0">
                <a:latin typeface="Garamond" pitchFamily="18" charset="0"/>
                <a:ea typeface="宋体" pitchFamily="2" charset="-122"/>
              </a:endParaRPr>
            </a:p>
          </p:txBody>
        </p:sp>
      </p:grpSp>
      <p:sp>
        <p:nvSpPr>
          <p:cNvPr id="399401" name="Rectangle 41"/>
          <p:cNvSpPr>
            <a:spLocks noChangeArrowheads="1"/>
          </p:cNvSpPr>
          <p:nvPr/>
        </p:nvSpPr>
        <p:spPr bwMode="auto">
          <a:xfrm>
            <a:off x="539750" y="1319213"/>
            <a:ext cx="59055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889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模拟信号</a:t>
            </a:r>
          </a:p>
        </p:txBody>
      </p:sp>
      <p:sp>
        <p:nvSpPr>
          <p:cNvPr id="24583" name="Rectangle 42"/>
          <p:cNvSpPr>
            <a:spLocks noChangeArrowheads="1"/>
          </p:cNvSpPr>
          <p:nvPr/>
        </p:nvSpPr>
        <p:spPr bwMode="auto">
          <a:xfrm>
            <a:off x="684213" y="549275"/>
            <a:ext cx="4691063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889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模拟信号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与数字信号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DEAD62-9DE6-3B78-1AC2-2EB8C9B37611}"/>
              </a:ext>
            </a:extLst>
          </p:cNvPr>
          <p:cNvSpPr txBox="1"/>
          <p:nvPr/>
        </p:nvSpPr>
        <p:spPr>
          <a:xfrm>
            <a:off x="3797301" y="289083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凡是连续的信号，都一定可以无限细分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24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99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99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364" grpId="0" animBg="1"/>
      <p:bldP spid="2457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388" name="Group 4"/>
          <p:cNvGrpSpPr/>
          <p:nvPr/>
        </p:nvGrpSpPr>
        <p:grpSpPr>
          <a:xfrm>
            <a:off x="1403350" y="2041525"/>
            <a:ext cx="6627813" cy="2971800"/>
            <a:chOff x="928" y="1130"/>
            <a:chExt cx="3648" cy="1872"/>
          </a:xfrm>
        </p:grpSpPr>
        <p:sp>
          <p:nvSpPr>
            <p:cNvPr id="25643" name="Text Box 5"/>
            <p:cNvSpPr txBox="1"/>
            <p:nvPr/>
          </p:nvSpPr>
          <p:spPr>
            <a:xfrm>
              <a:off x="2176" y="2762"/>
              <a:ext cx="1056" cy="219"/>
            </a:xfrm>
            <a:prstGeom prst="rect">
              <a:avLst/>
            </a:prstGeom>
            <a:solidFill>
              <a:schemeClr val="bg1"/>
            </a:solidFill>
            <a:ln w="19050" cap="flat" cmpd="sng">
              <a:solidFill>
                <a:srgbClr val="CC0066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lnSpc>
                  <a:spcPct val="90000"/>
                </a:lnSpc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400" dirty="0">
                  <a:solidFill>
                    <a:srgbClr val="000066"/>
                  </a:solidFill>
                  <a:latin typeface="楷体_GB2312" pitchFamily="49" charset="-122"/>
                </a:rPr>
                <a:t>数字信号波形</a:t>
              </a:r>
              <a:endParaRPr lang="zh-CN" altLang="en-US" sz="2400" baseline="-25000" dirty="0">
                <a:solidFill>
                  <a:srgbClr val="000066"/>
                </a:solidFill>
                <a:latin typeface="楷体_GB2312" pitchFamily="49" charset="-122"/>
              </a:endParaRPr>
            </a:p>
          </p:txBody>
        </p:sp>
        <p:sp>
          <p:nvSpPr>
            <p:cNvPr id="25644" name="Rectangle 6"/>
            <p:cNvSpPr/>
            <p:nvPr/>
          </p:nvSpPr>
          <p:spPr>
            <a:xfrm>
              <a:off x="928" y="1130"/>
              <a:ext cx="3648" cy="1872"/>
            </a:xfrm>
            <a:prstGeom prst="rect">
              <a:avLst/>
            </a:prstGeom>
            <a:solidFill>
              <a:schemeClr val="bg1"/>
            </a:solidFill>
            <a:ln w="19050" cap="flat" cmpd="sng">
              <a:solidFill>
                <a:srgbClr val="CC0066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dirty="0">
                <a:ea typeface="宋体" pitchFamily="2" charset="-122"/>
              </a:endParaRPr>
            </a:p>
          </p:txBody>
        </p:sp>
      </p:grpSp>
      <p:sp>
        <p:nvSpPr>
          <p:cNvPr id="400391" name="Text Box 7"/>
          <p:cNvSpPr txBox="1"/>
          <p:nvPr/>
        </p:nvSpPr>
        <p:spPr>
          <a:xfrm>
            <a:off x="971550" y="549275"/>
            <a:ext cx="7777163" cy="11049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lnSpc>
                <a:spcPct val="120000"/>
              </a:lnSpc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CC0000"/>
                </a:solidFill>
                <a:latin typeface="楷体_GB2312" pitchFamily="49" charset="-122"/>
              </a:rPr>
              <a:t>数字信号</a:t>
            </a:r>
          </a:p>
          <a:p>
            <a:pPr marL="0" lvl="0" indent="0" eaLnBrk="1" hangingPunct="1">
              <a:lnSpc>
                <a:spcPct val="120000"/>
              </a:lnSpc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00066"/>
                </a:solidFill>
                <a:latin typeface="楷体_GB2312" pitchFamily="49" charset="-122"/>
              </a:rPr>
              <a:t>              </a:t>
            </a:r>
            <a:r>
              <a:rPr lang="en-US" altLang="zh-CN" sz="2400" dirty="0">
                <a:solidFill>
                  <a:srgbClr val="000066"/>
                </a:solidFill>
                <a:latin typeface="楷体_GB2312" pitchFamily="49" charset="-122"/>
              </a:rPr>
              <a:t>---</a:t>
            </a:r>
            <a:r>
              <a:rPr lang="zh-CN" altLang="en-US" sz="2400" dirty="0">
                <a:solidFill>
                  <a:srgbClr val="000066"/>
                </a:solidFill>
                <a:latin typeface="楷体_GB2312" pitchFamily="49" charset="-122"/>
              </a:rPr>
              <a:t>在时间上和数值上均是离散的信号。</a:t>
            </a:r>
          </a:p>
        </p:txBody>
      </p:sp>
      <p:grpSp>
        <p:nvGrpSpPr>
          <p:cNvPr id="400392" name="Group 8"/>
          <p:cNvGrpSpPr/>
          <p:nvPr/>
        </p:nvGrpSpPr>
        <p:grpSpPr>
          <a:xfrm>
            <a:off x="2089150" y="2767013"/>
            <a:ext cx="4922838" cy="523875"/>
            <a:chOff x="1360" y="2046"/>
            <a:chExt cx="3101" cy="330"/>
          </a:xfrm>
        </p:grpSpPr>
        <p:sp>
          <p:nvSpPr>
            <p:cNvPr id="25632" name="Line 9"/>
            <p:cNvSpPr/>
            <p:nvPr/>
          </p:nvSpPr>
          <p:spPr>
            <a:xfrm>
              <a:off x="1360" y="2046"/>
              <a:ext cx="620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lg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3" name="Line 10"/>
            <p:cNvSpPr/>
            <p:nvPr/>
          </p:nvSpPr>
          <p:spPr>
            <a:xfrm>
              <a:off x="1980" y="2046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4" name="Line 11"/>
            <p:cNvSpPr/>
            <p:nvPr/>
          </p:nvSpPr>
          <p:spPr>
            <a:xfrm>
              <a:off x="1980" y="2376"/>
              <a:ext cx="311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5" name="Line 12"/>
            <p:cNvSpPr/>
            <p:nvPr/>
          </p:nvSpPr>
          <p:spPr>
            <a:xfrm>
              <a:off x="2291" y="2046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6" name="Line 13"/>
            <p:cNvSpPr/>
            <p:nvPr/>
          </p:nvSpPr>
          <p:spPr>
            <a:xfrm>
              <a:off x="2291" y="2046"/>
              <a:ext cx="930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lg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7" name="Line 14"/>
            <p:cNvSpPr/>
            <p:nvPr/>
          </p:nvSpPr>
          <p:spPr>
            <a:xfrm>
              <a:off x="3221" y="2046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8" name="Line 15"/>
            <p:cNvSpPr/>
            <p:nvPr/>
          </p:nvSpPr>
          <p:spPr>
            <a:xfrm>
              <a:off x="3221" y="2376"/>
              <a:ext cx="620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9" name="Line 16"/>
            <p:cNvSpPr/>
            <p:nvPr/>
          </p:nvSpPr>
          <p:spPr>
            <a:xfrm>
              <a:off x="3841" y="2046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0" name="Line 17"/>
            <p:cNvSpPr/>
            <p:nvPr/>
          </p:nvSpPr>
          <p:spPr>
            <a:xfrm>
              <a:off x="3841" y="2046"/>
              <a:ext cx="310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lg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1" name="Line 18"/>
            <p:cNvSpPr/>
            <p:nvPr/>
          </p:nvSpPr>
          <p:spPr>
            <a:xfrm>
              <a:off x="4151" y="2046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42" name="Line 19"/>
            <p:cNvSpPr/>
            <p:nvPr/>
          </p:nvSpPr>
          <p:spPr>
            <a:xfrm>
              <a:off x="4151" y="2376"/>
              <a:ext cx="310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00404" name="Group 20"/>
          <p:cNvGrpSpPr/>
          <p:nvPr/>
        </p:nvGrpSpPr>
        <p:grpSpPr>
          <a:xfrm>
            <a:off x="1925638" y="3727450"/>
            <a:ext cx="5086350" cy="523875"/>
            <a:chOff x="1257" y="2651"/>
            <a:chExt cx="3204" cy="330"/>
          </a:xfrm>
        </p:grpSpPr>
        <p:sp>
          <p:nvSpPr>
            <p:cNvPr id="25607" name="Line 21"/>
            <p:cNvSpPr/>
            <p:nvPr/>
          </p:nvSpPr>
          <p:spPr>
            <a:xfrm>
              <a:off x="1257" y="2981"/>
              <a:ext cx="207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08" name="Line 22"/>
            <p:cNvSpPr/>
            <p:nvPr/>
          </p:nvSpPr>
          <p:spPr>
            <a:xfrm>
              <a:off x="1464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09" name="Line 23"/>
            <p:cNvSpPr/>
            <p:nvPr/>
          </p:nvSpPr>
          <p:spPr>
            <a:xfrm>
              <a:off x="1464" y="2651"/>
              <a:ext cx="103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0" name="Line 24"/>
            <p:cNvSpPr/>
            <p:nvPr/>
          </p:nvSpPr>
          <p:spPr>
            <a:xfrm>
              <a:off x="1567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1" name="Line 25"/>
            <p:cNvSpPr/>
            <p:nvPr/>
          </p:nvSpPr>
          <p:spPr>
            <a:xfrm>
              <a:off x="1567" y="2981"/>
              <a:ext cx="207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2" name="Line 26"/>
            <p:cNvSpPr/>
            <p:nvPr/>
          </p:nvSpPr>
          <p:spPr>
            <a:xfrm>
              <a:off x="1774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3" name="Line 27"/>
            <p:cNvSpPr/>
            <p:nvPr/>
          </p:nvSpPr>
          <p:spPr>
            <a:xfrm>
              <a:off x="1774" y="2651"/>
              <a:ext cx="103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4" name="Line 28"/>
            <p:cNvSpPr/>
            <p:nvPr/>
          </p:nvSpPr>
          <p:spPr>
            <a:xfrm>
              <a:off x="1877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5" name="Line 29"/>
            <p:cNvSpPr/>
            <p:nvPr/>
          </p:nvSpPr>
          <p:spPr>
            <a:xfrm>
              <a:off x="1877" y="2981"/>
              <a:ext cx="517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6" name="Line 30"/>
            <p:cNvSpPr/>
            <p:nvPr/>
          </p:nvSpPr>
          <p:spPr>
            <a:xfrm>
              <a:off x="2394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7" name="Line 31"/>
            <p:cNvSpPr/>
            <p:nvPr/>
          </p:nvSpPr>
          <p:spPr>
            <a:xfrm>
              <a:off x="2394" y="2651"/>
              <a:ext cx="103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8" name="Line 32"/>
            <p:cNvSpPr/>
            <p:nvPr/>
          </p:nvSpPr>
          <p:spPr>
            <a:xfrm>
              <a:off x="2497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9" name="Line 33"/>
            <p:cNvSpPr/>
            <p:nvPr/>
          </p:nvSpPr>
          <p:spPr>
            <a:xfrm>
              <a:off x="2497" y="2981"/>
              <a:ext cx="207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0" name="Line 34"/>
            <p:cNvSpPr/>
            <p:nvPr/>
          </p:nvSpPr>
          <p:spPr>
            <a:xfrm>
              <a:off x="2704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1" name="Line 35"/>
            <p:cNvSpPr/>
            <p:nvPr/>
          </p:nvSpPr>
          <p:spPr>
            <a:xfrm>
              <a:off x="2704" y="2651"/>
              <a:ext cx="103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2" name="Line 36"/>
            <p:cNvSpPr/>
            <p:nvPr/>
          </p:nvSpPr>
          <p:spPr>
            <a:xfrm>
              <a:off x="2807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3" name="Line 37"/>
            <p:cNvSpPr/>
            <p:nvPr/>
          </p:nvSpPr>
          <p:spPr>
            <a:xfrm>
              <a:off x="2807" y="2981"/>
              <a:ext cx="207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4" name="Line 38"/>
            <p:cNvSpPr/>
            <p:nvPr/>
          </p:nvSpPr>
          <p:spPr>
            <a:xfrm>
              <a:off x="3014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5" name="Line 39"/>
            <p:cNvSpPr/>
            <p:nvPr/>
          </p:nvSpPr>
          <p:spPr>
            <a:xfrm>
              <a:off x="3014" y="2651"/>
              <a:ext cx="103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6" name="Line 40"/>
            <p:cNvSpPr/>
            <p:nvPr/>
          </p:nvSpPr>
          <p:spPr>
            <a:xfrm>
              <a:off x="3117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7" name="Line 41"/>
            <p:cNvSpPr/>
            <p:nvPr/>
          </p:nvSpPr>
          <p:spPr>
            <a:xfrm>
              <a:off x="3117" y="2981"/>
              <a:ext cx="827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8" name="Line 42"/>
            <p:cNvSpPr/>
            <p:nvPr/>
          </p:nvSpPr>
          <p:spPr>
            <a:xfrm>
              <a:off x="3944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29" name="Line 43"/>
            <p:cNvSpPr/>
            <p:nvPr/>
          </p:nvSpPr>
          <p:spPr>
            <a:xfrm>
              <a:off x="3944" y="2651"/>
              <a:ext cx="104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0" name="Line 44"/>
            <p:cNvSpPr/>
            <p:nvPr/>
          </p:nvSpPr>
          <p:spPr>
            <a:xfrm>
              <a:off x="4048" y="2651"/>
              <a:ext cx="0" cy="33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31" name="Line 45"/>
            <p:cNvSpPr/>
            <p:nvPr/>
          </p:nvSpPr>
          <p:spPr>
            <a:xfrm>
              <a:off x="4048" y="2981"/>
              <a:ext cx="413" cy="0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00430" name="Rectangle 46"/>
          <p:cNvSpPr>
            <a:spLocks noChangeArrowheads="1"/>
          </p:cNvSpPr>
          <p:nvPr/>
        </p:nvSpPr>
        <p:spPr bwMode="auto">
          <a:xfrm>
            <a:off x="1260475" y="5268913"/>
            <a:ext cx="7337425" cy="895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889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数字电路和模拟电路：工作信号，研究的对象不同，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分析、设计方法以及所用的数学工具也相应不同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691640" y="4580890"/>
            <a:ext cx="633984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/>
              <a:t>方波在幅度上只有高低两种电平，如果时间上也是量化的（用时钟周期确定）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D9968C3-2388-05DE-3444-DCCF767AC14A}"/>
              </a:ext>
            </a:extLst>
          </p:cNvPr>
          <p:cNvSpPr txBox="1"/>
          <p:nvPr/>
        </p:nvSpPr>
        <p:spPr>
          <a:xfrm>
            <a:off x="467521" y="6262688"/>
            <a:ext cx="87852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比如模拟信号，可以有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3.1415926……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一直到无穷；而对于数字信号，如果分辨率是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0.01.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那么就只能到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3.14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或者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3.15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，不可以继续细分下去了。</a:t>
            </a:r>
            <a:endParaRPr lang="zh-CN" altLang="en-US" dirty="0"/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400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1000"/>
                                        <p:tgtEl>
                                          <p:spTgt spid="400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1000"/>
                                        <p:tgtEl>
                                          <p:spTgt spid="400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00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0391" grpId="0"/>
      <p:bldP spid="4004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/>
          </p:cNvSpPr>
          <p:nvPr>
            <p:ph type="title"/>
          </p:nvPr>
        </p:nvSpPr>
        <p:spPr>
          <a:xfrm>
            <a:off x="457200" y="630238"/>
            <a:ext cx="8229600" cy="1143000"/>
          </a:xfrm>
          <a:ln/>
        </p:spPr>
        <p:txBody>
          <a:bodyPr vert="horz" wrap="square" lIns="91440" tIns="45720" rIns="91440" bIns="45720" anchor="b" anchorCtr="0"/>
          <a:lstStyle/>
          <a:p>
            <a:r>
              <a:rPr lang="zh-CN" altLang="en-US" dirty="0">
                <a:solidFill>
                  <a:srgbClr val="C80026"/>
                </a:solidFill>
              </a:rPr>
              <a:t>课程性质</a:t>
            </a:r>
          </a:p>
        </p:txBody>
      </p:sp>
      <p:sp>
        <p:nvSpPr>
          <p:cNvPr id="6147" name="Rectangle 3"/>
          <p:cNvSpPr>
            <a:spLocks noGrp="1"/>
          </p:cNvSpPr>
          <p:nvPr>
            <p:ph type="body"/>
          </p:nvPr>
        </p:nvSpPr>
        <p:spPr>
          <a:xfrm>
            <a:off x="457200" y="1855788"/>
            <a:ext cx="8229600" cy="4165600"/>
          </a:xfrm>
          <a:ln/>
        </p:spPr>
        <p:txBody>
          <a:bodyPr vert="horz" wrap="square" lIns="91440" tIns="45720" rIns="91440" bIns="45720" anchor="t" anchorCtr="0"/>
          <a:lstStyle/>
          <a:p>
            <a:r>
              <a:rPr lang="zh-CN" altLang="en-US" dirty="0"/>
              <a:t>“数字逻辑”是计算机各专业必修的一门重要技术基础课。</a:t>
            </a:r>
          </a:p>
          <a:p>
            <a:r>
              <a:rPr lang="zh-CN" altLang="en-US" dirty="0"/>
              <a:t>该课程在介绍有关数字系统基本知识、基本理论、及常用数字集成电路的基础上，重点讨论数字逻辑电路分析与设计的基本方法。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p"/>
            </a:pPr>
            <a:r>
              <a:rPr lang="zh-CN" altLang="en-US" dirty="0"/>
              <a:t>从计算机的层次结构上讲， “数字逻辑”是深入了解计算机“内核” 的一门最关键的基础课程。</a:t>
            </a:r>
            <a:br>
              <a:rPr lang="zh-CN" altLang="en-US" dirty="0"/>
            </a:br>
            <a:endParaRPr lang="zh-CN" altLang="en-US" dirty="0"/>
          </a:p>
        </p:txBody>
      </p:sp>
    </p:spTree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4"/>
          <p:cNvSpPr/>
          <p:nvPr/>
        </p:nvSpPr>
        <p:spPr>
          <a:xfrm>
            <a:off x="684213" y="549275"/>
            <a:ext cx="2968625" cy="461963"/>
          </a:xfrm>
          <a:prstGeom prst="rect">
            <a:avLst/>
          </a:prstGeom>
          <a:noFill/>
          <a:ln w="12700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CC0000"/>
                </a:solidFill>
                <a:latin typeface="楷体_GB2312" pitchFamily="49" charset="-122"/>
              </a:rPr>
              <a:t>模拟信号的数字表示</a:t>
            </a:r>
          </a:p>
        </p:txBody>
      </p:sp>
      <p:sp>
        <p:nvSpPr>
          <p:cNvPr id="397317" name="Rectangle 5"/>
          <p:cNvSpPr/>
          <p:nvPr/>
        </p:nvSpPr>
        <p:spPr>
          <a:xfrm>
            <a:off x="360363" y="1196975"/>
            <a:ext cx="8748712" cy="822325"/>
          </a:xfrm>
          <a:prstGeom prst="rect">
            <a:avLst/>
          </a:prstGeom>
          <a:noFill/>
          <a:ln w="12700">
            <a:noFill/>
          </a:ln>
        </p:spPr>
        <p:txBody>
          <a:bodyPr anchor="ctr" anchorCtr="0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00066"/>
                </a:solidFill>
                <a:latin typeface="楷体_GB2312" pitchFamily="49" charset="-122"/>
              </a:rPr>
              <a:t>由于数字信号便于存储、分析和传输，通常都将模拟信号转换为数字信号</a:t>
            </a:r>
            <a:r>
              <a:rPr lang="en-US" altLang="zh-CN" sz="2400" dirty="0">
                <a:solidFill>
                  <a:srgbClr val="000066"/>
                </a:solidFill>
                <a:latin typeface="楷体_GB2312" pitchFamily="49" charset="-122"/>
              </a:rPr>
              <a:t>.</a:t>
            </a:r>
            <a:endParaRPr lang="en-US" altLang="zh-CN" sz="2400" b="0" dirty="0">
              <a:solidFill>
                <a:srgbClr val="000066"/>
              </a:solidFill>
              <a:latin typeface="楷体_GB2312" pitchFamily="49" charset="-122"/>
            </a:endParaRPr>
          </a:p>
        </p:txBody>
      </p:sp>
      <p:grpSp>
        <p:nvGrpSpPr>
          <p:cNvPr id="397318" name="Group 6"/>
          <p:cNvGrpSpPr/>
          <p:nvPr/>
        </p:nvGrpSpPr>
        <p:grpSpPr>
          <a:xfrm>
            <a:off x="-146050" y="2433638"/>
            <a:ext cx="4422775" cy="2936875"/>
            <a:chOff x="196" y="829"/>
            <a:chExt cx="2884" cy="1514"/>
          </a:xfrm>
        </p:grpSpPr>
        <p:grpSp>
          <p:nvGrpSpPr>
            <p:cNvPr id="26630" name="Group 7"/>
            <p:cNvGrpSpPr/>
            <p:nvPr/>
          </p:nvGrpSpPr>
          <p:grpSpPr>
            <a:xfrm>
              <a:off x="389" y="1341"/>
              <a:ext cx="2691" cy="1002"/>
              <a:chOff x="630" y="792"/>
              <a:chExt cx="4494" cy="1745"/>
            </a:xfrm>
          </p:grpSpPr>
          <p:sp>
            <p:nvSpPr>
              <p:cNvPr id="26632" name="Rectangle 8"/>
              <p:cNvSpPr/>
              <p:nvPr/>
            </p:nvSpPr>
            <p:spPr>
              <a:xfrm>
                <a:off x="630" y="840"/>
                <a:ext cx="138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</a:p>
            </p:txBody>
          </p:sp>
          <p:sp>
            <p:nvSpPr>
              <p:cNvPr id="26633" name="Rectangle 9"/>
              <p:cNvSpPr/>
              <p:nvPr/>
            </p:nvSpPr>
            <p:spPr>
              <a:xfrm>
                <a:off x="3565" y="1730"/>
                <a:ext cx="248" cy="2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34" name="Rectangle 10"/>
              <p:cNvSpPr/>
              <p:nvPr/>
            </p:nvSpPr>
            <p:spPr>
              <a:xfrm>
                <a:off x="3652" y="1764"/>
                <a:ext cx="139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0</a:t>
                </a:r>
              </a:p>
            </p:txBody>
          </p:sp>
          <p:sp>
            <p:nvSpPr>
              <p:cNvPr id="26635" name="Rectangle 11"/>
              <p:cNvSpPr/>
              <p:nvPr/>
            </p:nvSpPr>
            <p:spPr>
              <a:xfrm>
                <a:off x="3718" y="1739"/>
                <a:ext cx="14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  <a:endParaRPr lang="en-US" altLang="zh-CN" sz="2000" b="0" dirty="0">
                  <a:solidFill>
                    <a:srgbClr val="000066"/>
                  </a:solidFill>
                  <a:latin typeface="楷体_GB2312" pitchFamily="49" charset="-122"/>
                </a:endParaRPr>
              </a:p>
            </p:txBody>
          </p:sp>
          <p:sp>
            <p:nvSpPr>
              <p:cNvPr id="26636" name="Rectangle 12"/>
              <p:cNvSpPr/>
              <p:nvPr/>
            </p:nvSpPr>
            <p:spPr>
              <a:xfrm>
                <a:off x="3356" y="1730"/>
                <a:ext cx="248" cy="2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37" name="Rectangle 13"/>
              <p:cNvSpPr/>
              <p:nvPr/>
            </p:nvSpPr>
            <p:spPr>
              <a:xfrm>
                <a:off x="3443" y="1764"/>
                <a:ext cx="138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0</a:t>
                </a:r>
              </a:p>
            </p:txBody>
          </p:sp>
          <p:sp>
            <p:nvSpPr>
              <p:cNvPr id="26638" name="Rectangle 14"/>
              <p:cNvSpPr/>
              <p:nvPr/>
            </p:nvSpPr>
            <p:spPr>
              <a:xfrm>
                <a:off x="3509" y="1739"/>
                <a:ext cx="14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  <a:endParaRPr lang="en-US" altLang="zh-CN" sz="2000" b="0" dirty="0">
                  <a:solidFill>
                    <a:srgbClr val="000066"/>
                  </a:solidFill>
                  <a:latin typeface="楷体_GB2312" pitchFamily="49" charset="-122"/>
                </a:endParaRPr>
              </a:p>
            </p:txBody>
          </p:sp>
          <p:sp>
            <p:nvSpPr>
              <p:cNvPr id="26639" name="Rectangle 15"/>
              <p:cNvSpPr/>
              <p:nvPr/>
            </p:nvSpPr>
            <p:spPr>
              <a:xfrm>
                <a:off x="754" y="940"/>
                <a:ext cx="987" cy="37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40" name="Rectangle 16"/>
              <p:cNvSpPr/>
              <p:nvPr/>
            </p:nvSpPr>
            <p:spPr>
              <a:xfrm>
                <a:off x="752" y="1022"/>
                <a:ext cx="1114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zh-CN" altLang="en-US" sz="2000" dirty="0">
                    <a:solidFill>
                      <a:srgbClr val="000066"/>
                    </a:solidFill>
                    <a:latin typeface="楷体_GB2312" pitchFamily="49" charset="-122"/>
                  </a:rPr>
                  <a:t>模拟信号</a:t>
                </a:r>
              </a:p>
            </p:txBody>
          </p:sp>
          <p:sp>
            <p:nvSpPr>
              <p:cNvPr id="26641" name="Rectangle 17"/>
              <p:cNvSpPr/>
              <p:nvPr/>
            </p:nvSpPr>
            <p:spPr>
              <a:xfrm>
                <a:off x="1584" y="1014"/>
                <a:ext cx="139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</a:p>
            </p:txBody>
          </p:sp>
          <p:sp>
            <p:nvSpPr>
              <p:cNvPr id="26642" name="Rectangle 18"/>
              <p:cNvSpPr/>
              <p:nvPr/>
            </p:nvSpPr>
            <p:spPr>
              <a:xfrm>
                <a:off x="656" y="792"/>
                <a:ext cx="1168" cy="625"/>
              </a:xfrm>
              <a:prstGeom prst="rect">
                <a:avLst/>
              </a:prstGeom>
              <a:noFill/>
              <a:ln w="36513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43" name="Rectangle 19"/>
              <p:cNvSpPr/>
              <p:nvPr/>
            </p:nvSpPr>
            <p:spPr>
              <a:xfrm>
                <a:off x="3534" y="940"/>
                <a:ext cx="1391" cy="37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44" name="Rectangle 20"/>
              <p:cNvSpPr/>
              <p:nvPr/>
            </p:nvSpPr>
            <p:spPr>
              <a:xfrm>
                <a:off x="3597" y="1022"/>
                <a:ext cx="1392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zh-CN" altLang="en-US" sz="2000" dirty="0">
                    <a:solidFill>
                      <a:srgbClr val="000066"/>
                    </a:solidFill>
                    <a:latin typeface="楷体_GB2312" pitchFamily="49" charset="-122"/>
                  </a:rPr>
                  <a:t>模数转换器</a:t>
                </a:r>
              </a:p>
            </p:txBody>
          </p:sp>
          <p:sp>
            <p:nvSpPr>
              <p:cNvPr id="26645" name="Rectangle 21"/>
              <p:cNvSpPr/>
              <p:nvPr/>
            </p:nvSpPr>
            <p:spPr>
              <a:xfrm>
                <a:off x="4650" y="1014"/>
                <a:ext cx="139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</a:p>
            </p:txBody>
          </p:sp>
          <p:sp>
            <p:nvSpPr>
              <p:cNvPr id="26646" name="Rectangle 22"/>
              <p:cNvSpPr/>
              <p:nvPr/>
            </p:nvSpPr>
            <p:spPr>
              <a:xfrm>
                <a:off x="3396" y="792"/>
                <a:ext cx="1640" cy="625"/>
              </a:xfrm>
              <a:prstGeom prst="rect">
                <a:avLst/>
              </a:prstGeom>
              <a:noFill/>
              <a:ln w="36513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47" name="Line 23"/>
              <p:cNvSpPr/>
              <p:nvPr/>
            </p:nvSpPr>
            <p:spPr>
              <a:xfrm>
                <a:off x="1808" y="1107"/>
                <a:ext cx="1341" cy="2"/>
              </a:xfrm>
              <a:prstGeom prst="line">
                <a:avLst/>
              </a:prstGeom>
              <a:ln w="17463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48" name="Rectangle 24"/>
              <p:cNvSpPr/>
              <p:nvPr/>
            </p:nvSpPr>
            <p:spPr>
              <a:xfrm>
                <a:off x="2272" y="835"/>
                <a:ext cx="562" cy="23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49" name="Rectangle 25"/>
              <p:cNvSpPr/>
              <p:nvPr/>
            </p:nvSpPr>
            <p:spPr>
              <a:xfrm>
                <a:off x="2464" y="865"/>
                <a:ext cx="14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3</a:t>
                </a:r>
              </a:p>
            </p:txBody>
          </p:sp>
          <p:sp>
            <p:nvSpPr>
              <p:cNvPr id="26650" name="Rectangle 26"/>
              <p:cNvSpPr/>
              <p:nvPr/>
            </p:nvSpPr>
            <p:spPr>
              <a:xfrm>
                <a:off x="2340" y="865"/>
                <a:ext cx="56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  V</a:t>
                </a:r>
              </a:p>
            </p:txBody>
          </p:sp>
          <p:sp>
            <p:nvSpPr>
              <p:cNvPr id="26651" name="Rectangle 27"/>
              <p:cNvSpPr/>
              <p:nvPr/>
            </p:nvSpPr>
            <p:spPr>
              <a:xfrm>
                <a:off x="2632" y="840"/>
                <a:ext cx="140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</a:p>
            </p:txBody>
          </p:sp>
          <p:sp>
            <p:nvSpPr>
              <p:cNvPr id="26652" name="Rectangle 28"/>
              <p:cNvSpPr/>
              <p:nvPr/>
            </p:nvSpPr>
            <p:spPr>
              <a:xfrm>
                <a:off x="3746" y="2220"/>
                <a:ext cx="1007" cy="285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53" name="Rectangle 29"/>
              <p:cNvSpPr/>
              <p:nvPr/>
            </p:nvSpPr>
            <p:spPr>
              <a:xfrm>
                <a:off x="3737" y="2263"/>
                <a:ext cx="1114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zh-CN" altLang="en-US" sz="2000" dirty="0">
                    <a:solidFill>
                      <a:srgbClr val="000066"/>
                    </a:solidFill>
                    <a:latin typeface="楷体_GB2312" pitchFamily="49" charset="-122"/>
                  </a:rPr>
                  <a:t>数字输出</a:t>
                </a:r>
              </a:p>
            </p:txBody>
          </p:sp>
          <p:sp>
            <p:nvSpPr>
              <p:cNvPr id="26654" name="Rectangle 30"/>
              <p:cNvSpPr/>
              <p:nvPr/>
            </p:nvSpPr>
            <p:spPr>
              <a:xfrm>
                <a:off x="4533" y="2235"/>
                <a:ext cx="138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</a:p>
            </p:txBody>
          </p:sp>
          <p:sp>
            <p:nvSpPr>
              <p:cNvPr id="26655" name="Line 31"/>
              <p:cNvSpPr/>
              <p:nvPr/>
            </p:nvSpPr>
            <p:spPr>
              <a:xfrm>
                <a:off x="4108" y="1406"/>
                <a:ext cx="1" cy="345"/>
              </a:xfrm>
              <a:prstGeom prst="line">
                <a:avLst/>
              </a:prstGeom>
              <a:ln w="17463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56" name="Line 32"/>
              <p:cNvSpPr/>
              <p:nvPr/>
            </p:nvSpPr>
            <p:spPr>
              <a:xfrm>
                <a:off x="4316" y="1406"/>
                <a:ext cx="1" cy="345"/>
              </a:xfrm>
              <a:prstGeom prst="line">
                <a:avLst/>
              </a:prstGeom>
              <a:ln w="17463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57" name="Line 33"/>
              <p:cNvSpPr/>
              <p:nvPr/>
            </p:nvSpPr>
            <p:spPr>
              <a:xfrm>
                <a:off x="4524" y="1406"/>
                <a:ext cx="1" cy="345"/>
              </a:xfrm>
              <a:prstGeom prst="line">
                <a:avLst/>
              </a:prstGeom>
              <a:ln w="17463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58" name="Line 34"/>
              <p:cNvSpPr/>
              <p:nvPr/>
            </p:nvSpPr>
            <p:spPr>
              <a:xfrm>
                <a:off x="4733" y="1406"/>
                <a:ext cx="1" cy="345"/>
              </a:xfrm>
              <a:prstGeom prst="line">
                <a:avLst/>
              </a:prstGeom>
              <a:ln w="17463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59" name="Line 35"/>
              <p:cNvSpPr/>
              <p:nvPr/>
            </p:nvSpPr>
            <p:spPr>
              <a:xfrm>
                <a:off x="4941" y="1406"/>
                <a:ext cx="4" cy="345"/>
              </a:xfrm>
              <a:prstGeom prst="line">
                <a:avLst/>
              </a:prstGeom>
              <a:ln w="17463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60" name="Line 36"/>
              <p:cNvSpPr/>
              <p:nvPr/>
            </p:nvSpPr>
            <p:spPr>
              <a:xfrm>
                <a:off x="3478" y="1406"/>
                <a:ext cx="4" cy="345"/>
              </a:xfrm>
              <a:prstGeom prst="line">
                <a:avLst/>
              </a:prstGeom>
              <a:ln w="17463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61" name="Line 37"/>
              <p:cNvSpPr/>
              <p:nvPr/>
            </p:nvSpPr>
            <p:spPr>
              <a:xfrm>
                <a:off x="3691" y="1406"/>
                <a:ext cx="1" cy="345"/>
              </a:xfrm>
              <a:prstGeom prst="line">
                <a:avLst/>
              </a:prstGeom>
              <a:ln w="17463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62" name="Line 38"/>
              <p:cNvSpPr/>
              <p:nvPr/>
            </p:nvSpPr>
            <p:spPr>
              <a:xfrm>
                <a:off x="3899" y="1406"/>
                <a:ext cx="1" cy="345"/>
              </a:xfrm>
              <a:prstGeom prst="line">
                <a:avLst/>
              </a:prstGeom>
              <a:ln w="17463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663" name="Rectangle 39"/>
              <p:cNvSpPr/>
              <p:nvPr/>
            </p:nvSpPr>
            <p:spPr>
              <a:xfrm>
                <a:off x="3986" y="1730"/>
                <a:ext cx="244" cy="2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64" name="Rectangle 40"/>
              <p:cNvSpPr/>
              <p:nvPr/>
            </p:nvSpPr>
            <p:spPr>
              <a:xfrm>
                <a:off x="4074" y="1764"/>
                <a:ext cx="139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0</a:t>
                </a:r>
              </a:p>
            </p:txBody>
          </p:sp>
          <p:sp>
            <p:nvSpPr>
              <p:cNvPr id="26665" name="Rectangle 41"/>
              <p:cNvSpPr/>
              <p:nvPr/>
            </p:nvSpPr>
            <p:spPr>
              <a:xfrm>
                <a:off x="4138" y="1739"/>
                <a:ext cx="14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  <a:endParaRPr lang="en-US" altLang="zh-CN" sz="2000" b="0" dirty="0">
                  <a:solidFill>
                    <a:srgbClr val="000066"/>
                  </a:solidFill>
                  <a:latin typeface="楷体_GB2312" pitchFamily="49" charset="-122"/>
                </a:endParaRPr>
              </a:p>
            </p:txBody>
          </p:sp>
          <p:sp>
            <p:nvSpPr>
              <p:cNvPr id="26666" name="Rectangle 42"/>
              <p:cNvSpPr/>
              <p:nvPr/>
            </p:nvSpPr>
            <p:spPr>
              <a:xfrm>
                <a:off x="3778" y="1730"/>
                <a:ext cx="243" cy="2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67" name="Rectangle 43"/>
              <p:cNvSpPr/>
              <p:nvPr/>
            </p:nvSpPr>
            <p:spPr>
              <a:xfrm>
                <a:off x="3865" y="1764"/>
                <a:ext cx="138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0</a:t>
                </a:r>
              </a:p>
            </p:txBody>
          </p:sp>
          <p:sp>
            <p:nvSpPr>
              <p:cNvPr id="26668" name="Rectangle 44"/>
              <p:cNvSpPr/>
              <p:nvPr/>
            </p:nvSpPr>
            <p:spPr>
              <a:xfrm>
                <a:off x="3929" y="1739"/>
                <a:ext cx="14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  <a:endParaRPr lang="en-US" altLang="zh-CN" sz="2000" b="0" dirty="0">
                  <a:solidFill>
                    <a:srgbClr val="000066"/>
                  </a:solidFill>
                  <a:latin typeface="楷体_GB2312" pitchFamily="49" charset="-122"/>
                </a:endParaRPr>
              </a:p>
            </p:txBody>
          </p:sp>
          <p:sp>
            <p:nvSpPr>
              <p:cNvPr id="26669" name="Rectangle 45"/>
              <p:cNvSpPr/>
              <p:nvPr/>
            </p:nvSpPr>
            <p:spPr>
              <a:xfrm>
                <a:off x="4414" y="1730"/>
                <a:ext cx="248" cy="2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70" name="Rectangle 46"/>
              <p:cNvSpPr/>
              <p:nvPr/>
            </p:nvSpPr>
            <p:spPr>
              <a:xfrm>
                <a:off x="4501" y="1764"/>
                <a:ext cx="139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0</a:t>
                </a:r>
              </a:p>
            </p:txBody>
          </p:sp>
          <p:sp>
            <p:nvSpPr>
              <p:cNvPr id="26671" name="Rectangle 47"/>
              <p:cNvSpPr/>
              <p:nvPr/>
            </p:nvSpPr>
            <p:spPr>
              <a:xfrm>
                <a:off x="4569" y="1739"/>
                <a:ext cx="14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  <a:endParaRPr lang="en-US" altLang="zh-CN" sz="2000" b="0" dirty="0">
                  <a:solidFill>
                    <a:srgbClr val="000066"/>
                  </a:solidFill>
                  <a:latin typeface="楷体_GB2312" pitchFamily="49" charset="-122"/>
                </a:endParaRPr>
              </a:p>
            </p:txBody>
          </p:sp>
          <p:sp>
            <p:nvSpPr>
              <p:cNvPr id="26672" name="Rectangle 48"/>
              <p:cNvSpPr/>
              <p:nvPr/>
            </p:nvSpPr>
            <p:spPr>
              <a:xfrm>
                <a:off x="4206" y="1730"/>
                <a:ext cx="248" cy="2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73" name="Rectangle 49"/>
              <p:cNvSpPr/>
              <p:nvPr/>
            </p:nvSpPr>
            <p:spPr>
              <a:xfrm>
                <a:off x="4296" y="1764"/>
                <a:ext cx="138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0</a:t>
                </a:r>
              </a:p>
            </p:txBody>
          </p:sp>
          <p:sp>
            <p:nvSpPr>
              <p:cNvPr id="26674" name="Rectangle 50"/>
              <p:cNvSpPr/>
              <p:nvPr/>
            </p:nvSpPr>
            <p:spPr>
              <a:xfrm>
                <a:off x="4358" y="1739"/>
                <a:ext cx="14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  <a:endParaRPr lang="en-US" altLang="zh-CN" sz="2000" b="0" dirty="0">
                  <a:solidFill>
                    <a:srgbClr val="000066"/>
                  </a:solidFill>
                  <a:latin typeface="楷体_GB2312" pitchFamily="49" charset="-122"/>
                </a:endParaRPr>
              </a:p>
            </p:txBody>
          </p:sp>
          <p:sp>
            <p:nvSpPr>
              <p:cNvPr id="26675" name="Rectangle 51"/>
              <p:cNvSpPr/>
              <p:nvPr/>
            </p:nvSpPr>
            <p:spPr>
              <a:xfrm>
                <a:off x="4831" y="1730"/>
                <a:ext cx="248" cy="2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76" name="Rectangle 52"/>
              <p:cNvSpPr/>
              <p:nvPr/>
            </p:nvSpPr>
            <p:spPr>
              <a:xfrm>
                <a:off x="4920" y="1764"/>
                <a:ext cx="138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1</a:t>
                </a:r>
              </a:p>
            </p:txBody>
          </p:sp>
          <p:sp>
            <p:nvSpPr>
              <p:cNvPr id="26677" name="Rectangle 53"/>
              <p:cNvSpPr/>
              <p:nvPr/>
            </p:nvSpPr>
            <p:spPr>
              <a:xfrm>
                <a:off x="4984" y="1739"/>
                <a:ext cx="14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  <a:endParaRPr lang="en-US" altLang="zh-CN" sz="2000" b="0" dirty="0">
                  <a:solidFill>
                    <a:srgbClr val="000066"/>
                  </a:solidFill>
                  <a:latin typeface="楷体_GB2312" pitchFamily="49" charset="-122"/>
                </a:endParaRPr>
              </a:p>
            </p:txBody>
          </p:sp>
          <p:sp>
            <p:nvSpPr>
              <p:cNvPr id="26678" name="Rectangle 54"/>
              <p:cNvSpPr/>
              <p:nvPr/>
            </p:nvSpPr>
            <p:spPr>
              <a:xfrm>
                <a:off x="4623" y="1730"/>
                <a:ext cx="247" cy="2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  <p:sp>
            <p:nvSpPr>
              <p:cNvPr id="26679" name="Rectangle 55"/>
              <p:cNvSpPr/>
              <p:nvPr/>
            </p:nvSpPr>
            <p:spPr>
              <a:xfrm>
                <a:off x="4711" y="1764"/>
                <a:ext cx="138" cy="274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b="0" dirty="0">
                    <a:solidFill>
                      <a:srgbClr val="000066"/>
                    </a:solidFill>
                    <a:latin typeface="楷体_GB2312" pitchFamily="49" charset="-122"/>
                  </a:rPr>
                  <a:t>1</a:t>
                </a:r>
              </a:p>
            </p:txBody>
          </p:sp>
          <p:sp>
            <p:nvSpPr>
              <p:cNvPr id="26680" name="Rectangle 56"/>
              <p:cNvSpPr/>
              <p:nvPr/>
            </p:nvSpPr>
            <p:spPr>
              <a:xfrm>
                <a:off x="4777" y="1739"/>
                <a:ext cx="140" cy="27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 lIns="0" tIns="0" rIns="0" bIns="0">
                <a:spAutoFit/>
              </a:bodyPr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zh-CN" sz="2000" dirty="0">
                    <a:solidFill>
                      <a:srgbClr val="000066"/>
                    </a:solidFill>
                    <a:latin typeface="楷体_GB2312" pitchFamily="49" charset="-122"/>
                  </a:rPr>
                  <a:t> </a:t>
                </a:r>
                <a:endParaRPr lang="en-US" altLang="zh-CN" sz="2000" b="0" dirty="0">
                  <a:solidFill>
                    <a:srgbClr val="000066"/>
                  </a:solidFill>
                  <a:latin typeface="楷体_GB2312" pitchFamily="49" charset="-122"/>
                </a:endParaRPr>
              </a:p>
            </p:txBody>
          </p:sp>
          <p:grpSp>
            <p:nvGrpSpPr>
              <p:cNvPr id="26681" name="Group 57"/>
              <p:cNvGrpSpPr/>
              <p:nvPr/>
            </p:nvGrpSpPr>
            <p:grpSpPr>
              <a:xfrm>
                <a:off x="3428" y="2014"/>
                <a:ext cx="1599" cy="118"/>
                <a:chOff x="3478" y="1694"/>
                <a:chExt cx="1549" cy="61"/>
              </a:xfrm>
            </p:grpSpPr>
            <p:sp>
              <p:nvSpPr>
                <p:cNvPr id="26687" name="Freeform 58"/>
                <p:cNvSpPr/>
                <p:nvPr/>
              </p:nvSpPr>
              <p:spPr>
                <a:xfrm>
                  <a:off x="4898" y="1694"/>
                  <a:ext cx="129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49" y="30"/>
                    </a:cxn>
                    <a:cxn ang="0">
                      <a:pos x="91" y="23"/>
                    </a:cxn>
                    <a:cxn ang="0">
                      <a:pos x="106" y="18"/>
                    </a:cxn>
                    <a:cxn ang="0">
                      <a:pos x="118" y="14"/>
                    </a:cxn>
                    <a:cxn ang="0">
                      <a:pos x="126" y="7"/>
                    </a:cxn>
                    <a:cxn ang="0">
                      <a:pos x="129" y="0"/>
                    </a:cxn>
                  </a:cxnLst>
                  <a:rect l="0" t="0" r="0" b="0"/>
                  <a:pathLst>
                    <a:path w="129" h="32">
                      <a:moveTo>
                        <a:pt x="0" y="32"/>
                      </a:moveTo>
                      <a:lnTo>
                        <a:pt x="49" y="30"/>
                      </a:lnTo>
                      <a:lnTo>
                        <a:pt x="91" y="23"/>
                      </a:lnTo>
                      <a:lnTo>
                        <a:pt x="106" y="18"/>
                      </a:lnTo>
                      <a:lnTo>
                        <a:pt x="118" y="14"/>
                      </a:lnTo>
                      <a:lnTo>
                        <a:pt x="126" y="7"/>
                      </a:lnTo>
                      <a:lnTo>
                        <a:pt x="129" y="0"/>
                      </a:lnTo>
                    </a:path>
                  </a:pathLst>
                </a:custGeom>
                <a:noFill/>
                <a:ln w="17463" cap="flat" cmpd="sng">
                  <a:solidFill>
                    <a:schemeClr val="tx1">
                      <a:alpha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6688" name="Line 59"/>
                <p:cNvSpPr/>
                <p:nvPr/>
              </p:nvSpPr>
              <p:spPr>
                <a:xfrm>
                  <a:off x="4380" y="1724"/>
                  <a:ext cx="522" cy="2"/>
                </a:xfrm>
                <a:prstGeom prst="line">
                  <a:avLst/>
                </a:prstGeom>
                <a:ln w="17463" cap="flat" cmpd="sng">
                  <a:solidFill>
                    <a:schemeClr val="tx1"/>
                  </a:solidFill>
                  <a:prstDash val="solid"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6689" name="Freeform 60"/>
                <p:cNvSpPr/>
                <p:nvPr/>
              </p:nvSpPr>
              <p:spPr>
                <a:xfrm>
                  <a:off x="4251" y="1726"/>
                  <a:ext cx="129" cy="29"/>
                </a:xfrm>
                <a:custGeom>
                  <a:avLst/>
                  <a:gdLst/>
                  <a:ahLst/>
                  <a:cxnLst>
                    <a:cxn ang="0">
                      <a:pos x="129" y="0"/>
                    </a:cxn>
                    <a:cxn ang="0">
                      <a:pos x="80" y="2"/>
                    </a:cxn>
                    <a:cxn ang="0">
                      <a:pos x="38" y="9"/>
                    </a:cxn>
                    <a:cxn ang="0">
                      <a:pos x="23" y="13"/>
                    </a:cxn>
                    <a:cxn ang="0">
                      <a:pos x="11" y="18"/>
                    </a:cxn>
                    <a:cxn ang="0">
                      <a:pos x="4" y="22"/>
                    </a:cxn>
                    <a:cxn ang="0">
                      <a:pos x="0" y="29"/>
                    </a:cxn>
                  </a:cxnLst>
                  <a:rect l="0" t="0" r="0" b="0"/>
                  <a:pathLst>
                    <a:path w="129" h="29">
                      <a:moveTo>
                        <a:pt x="129" y="0"/>
                      </a:moveTo>
                      <a:lnTo>
                        <a:pt x="80" y="2"/>
                      </a:lnTo>
                      <a:lnTo>
                        <a:pt x="38" y="9"/>
                      </a:lnTo>
                      <a:lnTo>
                        <a:pt x="23" y="13"/>
                      </a:lnTo>
                      <a:lnTo>
                        <a:pt x="11" y="18"/>
                      </a:lnTo>
                      <a:lnTo>
                        <a:pt x="4" y="22"/>
                      </a:lnTo>
                      <a:lnTo>
                        <a:pt x="0" y="29"/>
                      </a:lnTo>
                    </a:path>
                  </a:pathLst>
                </a:custGeom>
                <a:noFill/>
                <a:ln w="17463" cap="flat" cmpd="sng">
                  <a:solidFill>
                    <a:schemeClr val="tx1">
                      <a:alpha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6690" name="Freeform 61"/>
                <p:cNvSpPr/>
                <p:nvPr/>
              </p:nvSpPr>
              <p:spPr>
                <a:xfrm>
                  <a:off x="4121" y="1726"/>
                  <a:ext cx="130" cy="29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50" y="2"/>
                    </a:cxn>
                    <a:cxn ang="0">
                      <a:pos x="92" y="9"/>
                    </a:cxn>
                    <a:cxn ang="0">
                      <a:pos x="107" y="13"/>
                    </a:cxn>
                    <a:cxn ang="0">
                      <a:pos x="118" y="18"/>
                    </a:cxn>
                    <a:cxn ang="0">
                      <a:pos x="126" y="22"/>
                    </a:cxn>
                    <a:cxn ang="0">
                      <a:pos x="130" y="29"/>
                    </a:cxn>
                  </a:cxnLst>
                  <a:rect l="0" t="0" r="0" b="0"/>
                  <a:pathLst>
                    <a:path w="130" h="29">
                      <a:moveTo>
                        <a:pt x="0" y="0"/>
                      </a:moveTo>
                      <a:lnTo>
                        <a:pt x="50" y="2"/>
                      </a:lnTo>
                      <a:lnTo>
                        <a:pt x="92" y="9"/>
                      </a:lnTo>
                      <a:lnTo>
                        <a:pt x="107" y="13"/>
                      </a:lnTo>
                      <a:lnTo>
                        <a:pt x="118" y="18"/>
                      </a:lnTo>
                      <a:lnTo>
                        <a:pt x="126" y="22"/>
                      </a:lnTo>
                      <a:lnTo>
                        <a:pt x="130" y="29"/>
                      </a:lnTo>
                    </a:path>
                  </a:pathLst>
                </a:custGeom>
                <a:noFill/>
                <a:ln w="17463" cap="flat" cmpd="sng">
                  <a:solidFill>
                    <a:schemeClr val="tx1">
                      <a:alpha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6691" name="Line 62"/>
                <p:cNvSpPr/>
                <p:nvPr/>
              </p:nvSpPr>
              <p:spPr>
                <a:xfrm>
                  <a:off x="3604" y="1724"/>
                  <a:ext cx="521" cy="2"/>
                </a:xfrm>
                <a:prstGeom prst="line">
                  <a:avLst/>
                </a:prstGeom>
                <a:ln w="17463" cap="flat" cmpd="sng">
                  <a:solidFill>
                    <a:schemeClr val="tx1"/>
                  </a:solidFill>
                  <a:prstDash val="solid"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6692" name="Freeform 63"/>
                <p:cNvSpPr/>
                <p:nvPr/>
              </p:nvSpPr>
              <p:spPr>
                <a:xfrm>
                  <a:off x="3478" y="1694"/>
                  <a:ext cx="129" cy="32"/>
                </a:xfrm>
                <a:custGeom>
                  <a:avLst/>
                  <a:gdLst/>
                  <a:ahLst/>
                  <a:cxnLst>
                    <a:cxn ang="0">
                      <a:pos x="129" y="32"/>
                    </a:cxn>
                    <a:cxn ang="0">
                      <a:pos x="80" y="30"/>
                    </a:cxn>
                    <a:cxn ang="0">
                      <a:pos x="38" y="23"/>
                    </a:cxn>
                    <a:cxn ang="0">
                      <a:pos x="23" y="18"/>
                    </a:cxn>
                    <a:cxn ang="0">
                      <a:pos x="11" y="14"/>
                    </a:cxn>
                    <a:cxn ang="0">
                      <a:pos x="4" y="7"/>
                    </a:cxn>
                    <a:cxn ang="0">
                      <a:pos x="0" y="0"/>
                    </a:cxn>
                  </a:cxnLst>
                  <a:rect l="0" t="0" r="0" b="0"/>
                  <a:pathLst>
                    <a:path w="129" h="32">
                      <a:moveTo>
                        <a:pt x="129" y="32"/>
                      </a:moveTo>
                      <a:lnTo>
                        <a:pt x="80" y="30"/>
                      </a:lnTo>
                      <a:lnTo>
                        <a:pt x="38" y="23"/>
                      </a:lnTo>
                      <a:lnTo>
                        <a:pt x="23" y="18"/>
                      </a:lnTo>
                      <a:lnTo>
                        <a:pt x="11" y="14"/>
                      </a:lnTo>
                      <a:lnTo>
                        <a:pt x="4" y="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7463" cap="flat" cmpd="sng">
                  <a:solidFill>
                    <a:schemeClr val="tx1">
                      <a:alpha val="10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6682" name="Group 64"/>
              <p:cNvGrpSpPr/>
              <p:nvPr/>
            </p:nvGrpSpPr>
            <p:grpSpPr>
              <a:xfrm>
                <a:off x="3117" y="1089"/>
                <a:ext cx="279" cy="39"/>
                <a:chOff x="3177" y="1218"/>
                <a:chExt cx="271" cy="20"/>
              </a:xfrm>
            </p:grpSpPr>
            <p:grpSp>
              <p:nvGrpSpPr>
                <p:cNvPr id="26683" name="Group 65"/>
                <p:cNvGrpSpPr/>
                <p:nvPr/>
              </p:nvGrpSpPr>
              <p:grpSpPr>
                <a:xfrm>
                  <a:off x="3288" y="1218"/>
                  <a:ext cx="160" cy="20"/>
                  <a:chOff x="3288" y="1218"/>
                  <a:chExt cx="160" cy="20"/>
                </a:xfrm>
              </p:grpSpPr>
              <p:sp>
                <p:nvSpPr>
                  <p:cNvPr id="26685" name="Line 66"/>
                  <p:cNvSpPr/>
                  <p:nvPr/>
                </p:nvSpPr>
                <p:spPr>
                  <a:xfrm>
                    <a:off x="3288" y="1227"/>
                    <a:ext cx="160" cy="1"/>
                  </a:xfrm>
                  <a:prstGeom prst="line">
                    <a:avLst/>
                  </a:prstGeom>
                  <a:ln w="17463" cap="flat" cmpd="sng">
                    <a:solidFill>
                      <a:schemeClr val="tx1"/>
                    </a:solidFill>
                    <a:prstDash val="solid"/>
                    <a:headEnd type="none" w="med" len="med"/>
                    <a:tailEnd type="none" w="med" len="med"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sp>
                <p:nvSpPr>
                  <p:cNvPr id="26686" name="Freeform 67"/>
                  <p:cNvSpPr/>
                  <p:nvPr/>
                </p:nvSpPr>
                <p:spPr>
                  <a:xfrm>
                    <a:off x="3310" y="1218"/>
                    <a:ext cx="134" cy="20"/>
                  </a:xfrm>
                  <a:custGeom>
                    <a:avLst/>
                    <a:gdLst/>
                    <a:ahLst/>
                    <a:cxnLst>
                      <a:cxn ang="0">
                        <a:pos x="0" y="20"/>
                      </a:cxn>
                      <a:cxn ang="0">
                        <a:pos x="0" y="0"/>
                      </a:cxn>
                      <a:cxn ang="0">
                        <a:pos x="134" y="9"/>
                      </a:cxn>
                      <a:cxn ang="0">
                        <a:pos x="0" y="20"/>
                      </a:cxn>
                    </a:cxnLst>
                    <a:rect l="0" t="0" r="0" b="0"/>
                    <a:pathLst>
                      <a:path w="134" h="20">
                        <a:moveTo>
                          <a:pt x="0" y="20"/>
                        </a:moveTo>
                        <a:lnTo>
                          <a:pt x="0" y="0"/>
                        </a:lnTo>
                        <a:lnTo>
                          <a:pt x="134" y="9"/>
                        </a:lnTo>
                        <a:lnTo>
                          <a:pt x="0" y="20"/>
                        </a:lnTo>
                        <a:close/>
                      </a:path>
                    </a:pathLst>
                  </a:custGeom>
                  <a:solidFill>
                    <a:schemeClr val="tx1">
                      <a:alpha val="100000"/>
                    </a:schemeClr>
                  </a:solidFill>
                  <a:ln w="17463" cap="flat" cmpd="sng">
                    <a:solidFill>
                      <a:schemeClr val="tx1">
                        <a:alpha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26684" name="Line 68"/>
                <p:cNvSpPr/>
                <p:nvPr/>
              </p:nvSpPr>
              <p:spPr>
                <a:xfrm flipH="1">
                  <a:off x="3177" y="1227"/>
                  <a:ext cx="130" cy="1"/>
                </a:xfrm>
                <a:prstGeom prst="line">
                  <a:avLst/>
                </a:prstGeom>
                <a:ln w="17463" cap="flat" cmpd="sng">
                  <a:solidFill>
                    <a:schemeClr val="tx1"/>
                  </a:solidFill>
                  <a:prstDash val="solid"/>
                  <a:headEnd type="none" w="med" len="med"/>
                  <a:tailEnd type="none" w="med" len="med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6631" name="Rectangle 69"/>
            <p:cNvSpPr/>
            <p:nvPr/>
          </p:nvSpPr>
          <p:spPr>
            <a:xfrm>
              <a:off x="196" y="829"/>
              <a:ext cx="2322" cy="236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zh-CN" sz="2400" dirty="0">
                  <a:solidFill>
                    <a:srgbClr val="000066"/>
                  </a:solidFill>
                  <a:latin typeface="楷体_GB2312" pitchFamily="49" charset="-122"/>
                </a:rPr>
                <a:t>        </a:t>
              </a:r>
              <a:r>
                <a:rPr lang="zh-CN" altLang="en-US" sz="2400" dirty="0">
                  <a:solidFill>
                    <a:srgbClr val="000066"/>
                  </a:solidFill>
                  <a:latin typeface="楷体_GB2312" pitchFamily="49" charset="-122"/>
                </a:rPr>
                <a:t>模数转换的实现</a:t>
              </a:r>
            </a:p>
          </p:txBody>
        </p:sp>
      </p:grpSp>
      <p:graphicFrame>
        <p:nvGraphicFramePr>
          <p:cNvPr id="397382" name="Object 70"/>
          <p:cNvGraphicFramePr>
            <a:graphicFrameLocks noChangeAspect="1"/>
          </p:cNvGraphicFramePr>
          <p:nvPr/>
        </p:nvGraphicFramePr>
        <p:xfrm>
          <a:off x="4427538" y="1700213"/>
          <a:ext cx="4392612" cy="446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8268950" imgH="30632400" progId="Photoshop.Image.8">
                  <p:embed/>
                </p:oleObj>
              </mc:Choice>
              <mc:Fallback>
                <p:oleObj r:id="rId2" imgW="18268950" imgH="30632400" progId="Photoshop.Image.8">
                  <p:embed/>
                  <p:pic>
                    <p:nvPicPr>
                      <p:cNvPr id="0" name="图片 3087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427538" y="1700213"/>
                        <a:ext cx="4392612" cy="44656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397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97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97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73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15"/>
          <p:cNvSpPr txBox="1"/>
          <p:nvPr/>
        </p:nvSpPr>
        <p:spPr>
          <a:xfrm>
            <a:off x="250825" y="1412875"/>
            <a:ext cx="8642350" cy="47085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数字量</a:t>
            </a: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</a:rPr>
              <a:t>(digital variable)——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在时间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itchFamily="2" charset="-122"/>
              </a:rPr>
              <a:t>和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数量上的变化都离散的物理量。</a:t>
            </a:r>
          </a:p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数字信号</a:t>
            </a: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</a:rPr>
              <a:t>(digital signal)——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表示数字量的信号。</a:t>
            </a:r>
          </a:p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数字电路</a:t>
            </a: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</a:rPr>
              <a:t>(digital circuits)——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工作在数字信号下的电路。</a:t>
            </a:r>
          </a:p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        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楷体" pitchFamily="49" charset="-122"/>
              </a:rPr>
              <a:t>如：时钟、自动生产线上送出零件量的检测等。</a:t>
            </a:r>
          </a:p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模拟量</a:t>
            </a: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</a:rPr>
              <a:t>(</a:t>
            </a:r>
            <a:r>
              <a:rPr lang="en-US" altLang="zh-CN" sz="2400" dirty="0">
                <a:ea typeface="宋体" pitchFamily="2" charset="-122"/>
              </a:rPr>
              <a:t>analog variable</a:t>
            </a: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</a:rPr>
              <a:t>)——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在时间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宋体" pitchFamily="2" charset="-122"/>
              </a:rPr>
              <a:t>或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数值上连续变化的物理量。</a:t>
            </a:r>
          </a:p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模拟信号</a:t>
            </a: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</a:rPr>
              <a:t>(analog signal)——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表示模拟量的信号。</a:t>
            </a:r>
          </a:p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模拟电路</a:t>
            </a: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</a:rPr>
              <a:t>(analog circuits)——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工作在模拟信号下的电路。 </a:t>
            </a:r>
          </a:p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        </a:t>
            </a:r>
            <a:r>
              <a:rPr lang="zh-CN" altLang="en-US" sz="2400" dirty="0">
                <a:solidFill>
                  <a:schemeClr val="accent2"/>
                </a:solidFill>
                <a:latin typeface="楷体" pitchFamily="49" charset="-122"/>
                <a:ea typeface="楷体" pitchFamily="49" charset="-122"/>
              </a:rPr>
              <a:t>如：温度、压力变化。</a:t>
            </a:r>
            <a:r>
              <a:rPr lang="zh-CN" altLang="en-US" sz="2400" dirty="0">
                <a:latin typeface="楷体" pitchFamily="49" charset="-122"/>
                <a:ea typeface="楷体" pitchFamily="49" charset="-122"/>
              </a:rPr>
              <a:t>      </a:t>
            </a:r>
          </a:p>
        </p:txBody>
      </p:sp>
    </p:spTree>
  </p:cSld>
  <p:clrMapOvr>
    <a:masterClrMapping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19"/>
          <p:cNvSpPr txBox="1"/>
          <p:nvPr/>
        </p:nvSpPr>
        <p:spPr>
          <a:xfrm>
            <a:off x="1071563" y="642938"/>
            <a:ext cx="5395912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buClrTx/>
              <a:buFontTx/>
              <a:buNone/>
            </a:pPr>
            <a:r>
              <a:rPr lang="zh-CN" altLang="en-US" sz="2400" dirty="0">
                <a:solidFill>
                  <a:srgbClr val="800000"/>
                </a:solidFill>
                <a:latin typeface="Times New Roman" panose="02020603050405020304" pitchFamily="18" charset="0"/>
                <a:ea typeface="宋体" pitchFamily="2" charset="-122"/>
              </a:rPr>
              <a:t>例如</a:t>
            </a:r>
            <a:r>
              <a:rPr lang="en-US" altLang="zh-CN" sz="2400" dirty="0">
                <a:solidFill>
                  <a:srgbClr val="800000"/>
                </a:solidFill>
                <a:latin typeface="Times New Roman" panose="02020603050405020304" pitchFamily="18" charset="0"/>
                <a:ea typeface="宋体" pitchFamily="2" charset="-122"/>
              </a:rPr>
              <a:t>,</a:t>
            </a:r>
            <a:r>
              <a:rPr lang="zh-CN" altLang="en-US" sz="2400" dirty="0">
                <a:solidFill>
                  <a:srgbClr val="800000"/>
                </a:solidFill>
                <a:latin typeface="Times New Roman" panose="02020603050405020304" pitchFamily="18" charset="0"/>
                <a:ea typeface="宋体" pitchFamily="2" charset="-122"/>
              </a:rPr>
              <a:t>某控制系统框图如下： </a:t>
            </a:r>
          </a:p>
        </p:txBody>
      </p:sp>
      <p:sp>
        <p:nvSpPr>
          <p:cNvPr id="28675" name="Line 42"/>
          <p:cNvSpPr/>
          <p:nvPr/>
        </p:nvSpPr>
        <p:spPr>
          <a:xfrm>
            <a:off x="1447800" y="1831975"/>
            <a:ext cx="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" name="Group 177"/>
          <p:cNvGrpSpPr/>
          <p:nvPr/>
        </p:nvGrpSpPr>
        <p:grpSpPr>
          <a:xfrm>
            <a:off x="1295400" y="1908175"/>
            <a:ext cx="6781800" cy="3276600"/>
            <a:chOff x="864" y="1092"/>
            <a:chExt cx="4272" cy="2064"/>
          </a:xfrm>
        </p:grpSpPr>
        <p:sp>
          <p:nvSpPr>
            <p:cNvPr id="28677" name="Line 74"/>
            <p:cNvSpPr/>
            <p:nvPr/>
          </p:nvSpPr>
          <p:spPr>
            <a:xfrm>
              <a:off x="4512" y="1968"/>
              <a:ext cx="0" cy="240"/>
            </a:xfrm>
            <a:prstGeom prst="line">
              <a:avLst/>
            </a:prstGeom>
            <a:ln w="2857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8678" name="Group 175"/>
            <p:cNvGrpSpPr/>
            <p:nvPr/>
          </p:nvGrpSpPr>
          <p:grpSpPr>
            <a:xfrm>
              <a:off x="864" y="1092"/>
              <a:ext cx="4272" cy="2064"/>
              <a:chOff x="864" y="1056"/>
              <a:chExt cx="4272" cy="2064"/>
            </a:xfrm>
          </p:grpSpPr>
          <p:sp>
            <p:nvSpPr>
              <p:cNvPr id="28680" name="Line 79"/>
              <p:cNvSpPr/>
              <p:nvPr/>
            </p:nvSpPr>
            <p:spPr>
              <a:xfrm flipV="1">
                <a:off x="1296" y="1920"/>
                <a:ext cx="0" cy="288"/>
              </a:xfrm>
              <a:prstGeom prst="line">
                <a:avLst/>
              </a:prstGeom>
              <a:ln w="28575" cap="flat" cmpd="sng">
                <a:solidFill>
                  <a:schemeClr val="tx1"/>
                </a:solidFill>
                <a:prstDash val="solid"/>
                <a:headEnd type="none" w="med" len="med"/>
                <a:tailEnd type="triangl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681" name="Line 81"/>
              <p:cNvSpPr/>
              <p:nvPr/>
            </p:nvSpPr>
            <p:spPr>
              <a:xfrm flipV="1">
                <a:off x="1296" y="1728"/>
                <a:ext cx="0" cy="240"/>
              </a:xfrm>
              <a:prstGeom prst="line">
                <a:avLst/>
              </a:prstGeom>
              <a:ln w="28575" cap="flat" cmpd="sng">
                <a:solidFill>
                  <a:schemeClr val="tx1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28682" name="Group 174"/>
              <p:cNvGrpSpPr/>
              <p:nvPr/>
            </p:nvGrpSpPr>
            <p:grpSpPr>
              <a:xfrm>
                <a:off x="864" y="1056"/>
                <a:ext cx="4272" cy="2064"/>
                <a:chOff x="864" y="1104"/>
                <a:chExt cx="4272" cy="2064"/>
              </a:xfrm>
            </p:grpSpPr>
            <p:grpSp>
              <p:nvGrpSpPr>
                <p:cNvPr id="28683" name="Group 150"/>
                <p:cNvGrpSpPr/>
                <p:nvPr/>
              </p:nvGrpSpPr>
              <p:grpSpPr>
                <a:xfrm>
                  <a:off x="4032" y="2208"/>
                  <a:ext cx="960" cy="291"/>
                  <a:chOff x="3888" y="2610"/>
                  <a:chExt cx="960" cy="291"/>
                </a:xfrm>
              </p:grpSpPr>
              <p:sp>
                <p:nvSpPr>
                  <p:cNvPr id="28720" name="Text Box 26"/>
                  <p:cNvSpPr txBox="1"/>
                  <p:nvPr/>
                </p:nvSpPr>
                <p:spPr>
                  <a:xfrm>
                    <a:off x="3888" y="2613"/>
                    <a:ext cx="960" cy="288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>
                    <a:spAutoFit/>
                  </a:bodyPr>
                  <a:lstStyle>
                    <a:lvl1pPr marL="469900" indent="-469900" algn="l" rtl="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o"/>
                      <a:defRPr sz="30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908050" indent="-436880" algn="l" rtl="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n"/>
                      <a:defRPr sz="3000" b="1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2pPr>
                    <a:lvl3pPr marL="1304925" indent="-395605" algn="l" rtl="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o"/>
                      <a:defRPr sz="2800" b="1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3pPr>
                    <a:lvl4pPr marL="1694180" indent="-387350" algn="l" rtl="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n"/>
                      <a:defRPr sz="2400" b="1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4pPr>
                    <a:lvl5pPr marL="2094230" indent="-398780" algn="l" rtl="0" eaLnBrk="0" fontAlgn="base" hangingPunct="0">
                      <a:spcBef>
                        <a:spcPct val="25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§"/>
                      <a:defRPr sz="2400" b="1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5pPr>
                  </a:lstStyle>
                  <a:p>
                    <a:pPr marL="0" lvl="0" indent="0" eaLnBrk="1" hangingPunct="1">
                      <a:spcBef>
                        <a:spcPct val="0"/>
                      </a:spcBef>
                      <a:buClrTx/>
                      <a:buFontTx/>
                      <a:buNone/>
                    </a:pPr>
                    <a:r>
                      <a:rPr lang="zh-CN" altLang="en-US" sz="2400" dirty="0">
                        <a:latin typeface="Times New Roman" panose="02020603050405020304" pitchFamily="18" charset="0"/>
                        <a:ea typeface="宋体" pitchFamily="2" charset="-122"/>
                      </a:rPr>
                      <a:t>执行机构 </a:t>
                    </a:r>
                  </a:p>
                </p:txBody>
              </p:sp>
              <p:sp>
                <p:nvSpPr>
                  <p:cNvPr id="28721" name="Rectangle 146"/>
                  <p:cNvSpPr/>
                  <p:nvPr/>
                </p:nvSpPr>
                <p:spPr>
                  <a:xfrm>
                    <a:off x="3906" y="2610"/>
                    <a:ext cx="864" cy="288"/>
                  </a:xfrm>
                  <a:prstGeom prst="rect">
                    <a:avLst/>
                  </a:prstGeom>
                  <a:noFill/>
                  <a:ln w="19050" cap="flat" cmpd="sng">
                    <a:solidFill>
                      <a:schemeClr val="tx1"/>
                    </a:solidFill>
                    <a:prstDash val="solid"/>
                    <a:miter/>
                    <a:headEnd type="none" w="med" len="med"/>
                    <a:tailEnd type="none" w="med" len="med"/>
                  </a:ln>
                </p:spPr>
                <p:txBody>
                  <a:bodyPr vert="eaVert" anchor="ctr" anchorCtr="0">
                    <a:spAutoFit/>
                  </a:bodyPr>
                  <a:lstStyle>
                    <a:lvl1pPr marL="469900" indent="-469900" algn="l" rtl="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o"/>
                      <a:defRPr sz="30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908050" indent="-436880" algn="l" rtl="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n"/>
                      <a:defRPr sz="3000" b="1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2pPr>
                    <a:lvl3pPr marL="1304925" indent="-395605" algn="l" rtl="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o"/>
                      <a:defRPr sz="2800" b="1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3pPr>
                    <a:lvl4pPr marL="1694180" indent="-387350" algn="l" rtl="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n"/>
                      <a:defRPr sz="2400" b="1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4pPr>
                    <a:lvl5pPr marL="2094230" indent="-398780" algn="l" rtl="0" eaLnBrk="0" fontAlgn="base" hangingPunct="0">
                      <a:spcBef>
                        <a:spcPct val="25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Font typeface="Wingdings" panose="05000000000000000000" pitchFamily="2" charset="2"/>
                      <a:buChar char="§"/>
                      <a:defRPr sz="2400" b="1">
                        <a:solidFill>
                          <a:schemeClr val="tx1"/>
                        </a:solidFill>
                        <a:latin typeface="+mn-lt"/>
                        <a:ea typeface="+mn-ea"/>
                      </a:defRPr>
                    </a:lvl5pPr>
                  </a:lstStyle>
                  <a:p>
                    <a:pPr marL="0" lvl="0" indent="0" algn="ctr" eaLnBrk="1" hangingPunct="1">
                      <a:spcBef>
                        <a:spcPct val="0"/>
                      </a:spcBef>
                      <a:buClrTx/>
                      <a:buFontTx/>
                      <a:buNone/>
                    </a:pPr>
                    <a:endParaRPr lang="zh-CN" altLang="en-US" sz="1800" dirty="0">
                      <a:ea typeface="宋体" pitchFamily="2" charset="-122"/>
                    </a:endParaRPr>
                  </a:p>
                </p:txBody>
              </p:sp>
            </p:grpSp>
            <p:grpSp>
              <p:nvGrpSpPr>
                <p:cNvPr id="28684" name="Group 173"/>
                <p:cNvGrpSpPr/>
                <p:nvPr/>
              </p:nvGrpSpPr>
              <p:grpSpPr>
                <a:xfrm>
                  <a:off x="864" y="1104"/>
                  <a:ext cx="4272" cy="2064"/>
                  <a:chOff x="864" y="1056"/>
                  <a:chExt cx="4272" cy="2064"/>
                </a:xfrm>
              </p:grpSpPr>
              <p:sp>
                <p:nvSpPr>
                  <p:cNvPr id="28685" name="Line 75"/>
                  <p:cNvSpPr/>
                  <p:nvPr/>
                </p:nvSpPr>
                <p:spPr>
                  <a:xfrm flipH="1">
                    <a:off x="3936" y="2832"/>
                    <a:ext cx="576" cy="0"/>
                  </a:xfrm>
                  <a:prstGeom prst="line">
                    <a:avLst/>
                  </a:prstGeom>
                  <a:ln w="28575" cap="flat" cmpd="sng">
                    <a:solidFill>
                      <a:schemeClr val="tx1"/>
                    </a:solidFill>
                    <a:prstDash val="solid"/>
                    <a:headEnd type="none" w="med" len="med"/>
                    <a:tailEnd type="triangle" w="med" len="med"/>
                  </a:ln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28686" name="Group 172"/>
                  <p:cNvGrpSpPr/>
                  <p:nvPr/>
                </p:nvGrpSpPr>
                <p:grpSpPr>
                  <a:xfrm>
                    <a:off x="864" y="1056"/>
                    <a:ext cx="4272" cy="2064"/>
                    <a:chOff x="864" y="1056"/>
                    <a:chExt cx="4272" cy="2064"/>
                  </a:xfrm>
                </p:grpSpPr>
                <p:sp>
                  <p:nvSpPr>
                    <p:cNvPr id="28687" name="Line 73"/>
                    <p:cNvSpPr/>
                    <p:nvPr/>
                  </p:nvSpPr>
                  <p:spPr>
                    <a:xfrm>
                      <a:off x="4512" y="1776"/>
                      <a:ext cx="0" cy="258"/>
                    </a:xfrm>
                    <a:prstGeom prst="line">
                      <a:avLst/>
                    </a:prstGeom>
                    <a:ln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triangle" w="med" len="med"/>
                    </a:ln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28688" name="Line 78"/>
                    <p:cNvSpPr/>
                    <p:nvPr/>
                  </p:nvSpPr>
                  <p:spPr>
                    <a:xfrm>
                      <a:off x="3216" y="1200"/>
                      <a:ext cx="864" cy="0"/>
                    </a:xfrm>
                    <a:prstGeom prst="line">
                      <a:avLst/>
                    </a:prstGeom>
                    <a:ln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triangle" w="med" len="med"/>
                    </a:ln>
                  </p:spPr>
                  <p:txBody>
                    <a:bodyPr/>
                    <a:lstStyle/>
                    <a:p>
                      <a:endParaRPr lang="zh-CN" altLang="en-US"/>
                    </a:p>
                  </p:txBody>
                </p:sp>
                <p:grpSp>
                  <p:nvGrpSpPr>
                    <p:cNvPr id="28689" name="Group 171"/>
                    <p:cNvGrpSpPr/>
                    <p:nvPr/>
                  </p:nvGrpSpPr>
                  <p:grpSpPr>
                    <a:xfrm>
                      <a:off x="864" y="1056"/>
                      <a:ext cx="4272" cy="2064"/>
                      <a:chOff x="864" y="1056"/>
                      <a:chExt cx="4272" cy="2064"/>
                    </a:xfrm>
                  </p:grpSpPr>
                  <p:sp>
                    <p:nvSpPr>
                      <p:cNvPr id="28690" name="Line 72"/>
                      <p:cNvSpPr/>
                      <p:nvPr/>
                    </p:nvSpPr>
                    <p:spPr>
                      <a:xfrm>
                        <a:off x="4512" y="2496"/>
                        <a:ext cx="0" cy="336"/>
                      </a:xfrm>
                      <a:prstGeom prst="line">
                        <a:avLst/>
                      </a:prstGeom>
                      <a:ln w="28575" cap="flat" cmpd="sng">
                        <a:solidFill>
                          <a:schemeClr val="tx1"/>
                        </a:solidFill>
                        <a:prstDash val="solid"/>
                        <a:headEnd type="none" w="med" len="med"/>
                        <a:tailEnd type="none" w="med" len="med"/>
                      </a:ln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8691" name="Line 77"/>
                      <p:cNvSpPr/>
                      <p:nvPr/>
                    </p:nvSpPr>
                    <p:spPr>
                      <a:xfrm>
                        <a:off x="1296" y="1200"/>
                        <a:ext cx="768" cy="0"/>
                      </a:xfrm>
                      <a:prstGeom prst="line">
                        <a:avLst/>
                      </a:prstGeom>
                      <a:ln w="28575" cap="flat" cmpd="sng">
                        <a:solidFill>
                          <a:schemeClr val="tx1"/>
                        </a:solidFill>
                        <a:prstDash val="solid"/>
                        <a:headEnd type="none" w="med" len="med"/>
                        <a:tailEnd type="triangle" w="med" len="med"/>
                      </a:ln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8692" name="Line 83"/>
                      <p:cNvSpPr/>
                      <p:nvPr/>
                    </p:nvSpPr>
                    <p:spPr>
                      <a:xfrm>
                        <a:off x="4080" y="1200"/>
                        <a:ext cx="432" cy="0"/>
                      </a:xfrm>
                      <a:prstGeom prst="line">
                        <a:avLst/>
                      </a:prstGeom>
                      <a:ln w="28575" cap="flat" cmpd="sng">
                        <a:solidFill>
                          <a:schemeClr val="tx1"/>
                        </a:solidFill>
                        <a:prstDash val="solid"/>
                        <a:headEnd type="none" w="med" len="med"/>
                        <a:tailEnd type="none" w="med" len="med"/>
                      </a:ln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8693" name="Text Box 86"/>
                      <p:cNvSpPr txBox="1"/>
                      <p:nvPr/>
                    </p:nvSpPr>
                    <p:spPr>
                      <a:xfrm>
                        <a:off x="1728" y="1200"/>
                        <a:ext cx="641" cy="2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  <p:txBody>
                      <a:bodyPr wrap="none">
                        <a:spAutoFit/>
                      </a:bodyPr>
                      <a:lstStyle>
                        <a:lvl1pPr marL="469900" indent="-46990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30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1pPr>
                        <a:lvl2pPr marL="908050" indent="-43688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30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2pPr>
                        <a:lvl3pPr marL="1304925" indent="-395605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28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3pPr>
                        <a:lvl4pPr marL="1694180" indent="-38735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4pPr>
                        <a:lvl5pPr marL="2094230" indent="-398780" algn="l" rtl="0" eaLnBrk="0" fontAlgn="base" hangingPunct="0">
                          <a:spcBef>
                            <a:spcPct val="25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§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5pPr>
                      </a:lstStyle>
                      <a:p>
                        <a:pPr marL="0" lvl="0" indent="0" eaLnBrk="1" hangingPunct="1">
                          <a:spcBef>
                            <a:spcPct val="0"/>
                          </a:spcBef>
                          <a:buClrTx/>
                          <a:buFontTx/>
                          <a:buNone/>
                        </a:pPr>
                        <a:r>
                          <a:rPr lang="zh-CN" altLang="en-US" sz="20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数字量</a:t>
                        </a:r>
                        <a:r>
                          <a:rPr lang="zh-CN" altLang="en-US" sz="24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 </a:t>
                        </a:r>
                      </a:p>
                    </p:txBody>
                  </p:sp>
                  <p:sp>
                    <p:nvSpPr>
                      <p:cNvPr id="28694" name="Text Box 87"/>
                      <p:cNvSpPr txBox="1"/>
                      <p:nvPr/>
                    </p:nvSpPr>
                    <p:spPr>
                      <a:xfrm>
                        <a:off x="3312" y="1200"/>
                        <a:ext cx="720" cy="2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  <p:txBody>
                      <a:bodyPr>
                        <a:spAutoFit/>
                      </a:bodyPr>
                      <a:lstStyle>
                        <a:lvl1pPr marL="469900" indent="-46990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30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1pPr>
                        <a:lvl2pPr marL="908050" indent="-43688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30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2pPr>
                        <a:lvl3pPr marL="1304925" indent="-395605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28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3pPr>
                        <a:lvl4pPr marL="1694180" indent="-38735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4pPr>
                        <a:lvl5pPr marL="2094230" indent="-398780" algn="l" rtl="0" eaLnBrk="0" fontAlgn="base" hangingPunct="0">
                          <a:spcBef>
                            <a:spcPct val="25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§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5pPr>
                      </a:lstStyle>
                      <a:p>
                        <a:pPr marL="0" lvl="0" indent="0" eaLnBrk="1" hangingPunct="1">
                          <a:spcBef>
                            <a:spcPct val="0"/>
                          </a:spcBef>
                          <a:buClrTx/>
                          <a:buFontTx/>
                          <a:buNone/>
                        </a:pPr>
                        <a:r>
                          <a:rPr lang="en-US" altLang="zh-CN" sz="24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 </a:t>
                        </a:r>
                        <a:r>
                          <a:rPr lang="zh-CN" altLang="en-US" sz="20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数字量</a:t>
                        </a:r>
                        <a:r>
                          <a:rPr lang="zh-CN" altLang="en-US" sz="24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 </a:t>
                        </a:r>
                      </a:p>
                    </p:txBody>
                  </p:sp>
                  <p:sp>
                    <p:nvSpPr>
                      <p:cNvPr id="28695" name="Text Box 88"/>
                      <p:cNvSpPr txBox="1"/>
                      <p:nvPr/>
                    </p:nvSpPr>
                    <p:spPr>
                      <a:xfrm>
                        <a:off x="1296" y="1824"/>
                        <a:ext cx="647" cy="2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  <p:txBody>
                      <a:bodyPr wrap="none">
                        <a:spAutoFit/>
                      </a:bodyPr>
                      <a:lstStyle>
                        <a:lvl1pPr marL="469900" indent="-46990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30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1pPr>
                        <a:lvl2pPr marL="908050" indent="-43688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30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2pPr>
                        <a:lvl3pPr marL="1304925" indent="-395605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28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3pPr>
                        <a:lvl4pPr marL="1694180" indent="-38735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4pPr>
                        <a:lvl5pPr marL="2094230" indent="-398780" algn="l" rtl="0" eaLnBrk="0" fontAlgn="base" hangingPunct="0">
                          <a:spcBef>
                            <a:spcPct val="25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§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5pPr>
                      </a:lstStyle>
                      <a:p>
                        <a:pPr marL="0" lvl="0" indent="0" eaLnBrk="1" hangingPunct="1">
                          <a:spcBef>
                            <a:spcPct val="0"/>
                          </a:spcBef>
                          <a:buClrTx/>
                          <a:buFontTx/>
                          <a:buNone/>
                        </a:pPr>
                        <a:r>
                          <a:rPr lang="zh-CN" altLang="en-US" sz="20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模拟量</a:t>
                        </a:r>
                        <a:r>
                          <a:rPr lang="zh-CN" altLang="en-US" sz="24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 </a:t>
                        </a:r>
                      </a:p>
                    </p:txBody>
                  </p:sp>
                  <p:sp>
                    <p:nvSpPr>
                      <p:cNvPr id="28696" name="Text Box 89"/>
                      <p:cNvSpPr txBox="1"/>
                      <p:nvPr/>
                    </p:nvSpPr>
                    <p:spPr>
                      <a:xfrm>
                        <a:off x="3874" y="1824"/>
                        <a:ext cx="647" cy="2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  <p:txBody>
                      <a:bodyPr wrap="none">
                        <a:spAutoFit/>
                      </a:bodyPr>
                      <a:lstStyle>
                        <a:lvl1pPr marL="469900" indent="-46990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30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1pPr>
                        <a:lvl2pPr marL="908050" indent="-43688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30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2pPr>
                        <a:lvl3pPr marL="1304925" indent="-395605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28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3pPr>
                        <a:lvl4pPr marL="1694180" indent="-38735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4pPr>
                        <a:lvl5pPr marL="2094230" indent="-398780" algn="l" rtl="0" eaLnBrk="0" fontAlgn="base" hangingPunct="0">
                          <a:spcBef>
                            <a:spcPct val="25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§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5pPr>
                      </a:lstStyle>
                      <a:p>
                        <a:pPr marL="0" lvl="0" indent="0" eaLnBrk="1" hangingPunct="1">
                          <a:spcBef>
                            <a:spcPct val="0"/>
                          </a:spcBef>
                          <a:buClrTx/>
                          <a:buFontTx/>
                          <a:buNone/>
                        </a:pPr>
                        <a:r>
                          <a:rPr lang="zh-CN" altLang="en-US" sz="20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模拟量</a:t>
                        </a:r>
                        <a:r>
                          <a:rPr lang="zh-CN" altLang="en-US" sz="24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 </a:t>
                        </a:r>
                      </a:p>
                    </p:txBody>
                  </p:sp>
                  <p:sp>
                    <p:nvSpPr>
                      <p:cNvPr id="28697" name="Text Box 91"/>
                      <p:cNvSpPr txBox="1"/>
                      <p:nvPr/>
                    </p:nvSpPr>
                    <p:spPr>
                      <a:xfrm>
                        <a:off x="3734" y="2832"/>
                        <a:ext cx="1066" cy="2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  <p:txBody>
                      <a:bodyPr>
                        <a:spAutoFit/>
                      </a:bodyPr>
                      <a:lstStyle>
                        <a:lvl1pPr marL="469900" indent="-46990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30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1pPr>
                        <a:lvl2pPr marL="908050" indent="-43688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30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2pPr>
                        <a:lvl3pPr marL="1304925" indent="-395605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28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3pPr>
                        <a:lvl4pPr marL="1694180" indent="-38735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4pPr>
                        <a:lvl5pPr marL="2094230" indent="-398780" algn="l" rtl="0" eaLnBrk="0" fontAlgn="base" hangingPunct="0">
                          <a:spcBef>
                            <a:spcPct val="25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§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5pPr>
                      </a:lstStyle>
                      <a:p>
                        <a:pPr marL="0" lvl="0" indent="0" eaLnBrk="1" hangingPunct="1">
                          <a:spcBef>
                            <a:spcPct val="0"/>
                          </a:spcBef>
                          <a:buClrTx/>
                          <a:buFontTx/>
                          <a:buNone/>
                        </a:pPr>
                        <a:r>
                          <a:rPr lang="zh-CN" altLang="en-US" sz="20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控制信号</a:t>
                        </a:r>
                        <a:r>
                          <a:rPr lang="zh-CN" altLang="en-US" sz="24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　 </a:t>
                        </a:r>
                      </a:p>
                    </p:txBody>
                  </p:sp>
                  <p:sp>
                    <p:nvSpPr>
                      <p:cNvPr id="28698" name="Text Box 92"/>
                      <p:cNvSpPr txBox="1"/>
                      <p:nvPr/>
                    </p:nvSpPr>
                    <p:spPr>
                      <a:xfrm>
                        <a:off x="1440" y="2832"/>
                        <a:ext cx="932" cy="2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  <p:txBody>
                      <a:bodyPr>
                        <a:spAutoFit/>
                      </a:bodyPr>
                      <a:lstStyle>
                        <a:lvl1pPr marL="469900" indent="-46990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300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defRPr>
                        </a:lvl1pPr>
                        <a:lvl2pPr marL="908050" indent="-43688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30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2pPr>
                        <a:lvl3pPr marL="1304925" indent="-395605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o"/>
                          <a:defRPr sz="28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3pPr>
                        <a:lvl4pPr marL="1694180" indent="-387350" algn="l" rtl="0" eaLnBrk="0" fontAlgn="base" hangingPunct="0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n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4pPr>
                        <a:lvl5pPr marL="2094230" indent="-398780" algn="l" rtl="0" eaLnBrk="0" fontAlgn="base" hangingPunct="0">
                          <a:spcBef>
                            <a:spcPct val="25000"/>
                          </a:spcBef>
                          <a:spcAft>
                            <a:spcPct val="0"/>
                          </a:spcAft>
                          <a:buClr>
                            <a:schemeClr val="accent2"/>
                          </a:buClr>
                          <a:buFont typeface="Wingdings" panose="05000000000000000000" pitchFamily="2" charset="2"/>
                          <a:buChar char="§"/>
                          <a:defRPr sz="2400" b="1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</a:defRPr>
                        </a:lvl5pPr>
                      </a:lstStyle>
                      <a:p>
                        <a:pPr marL="0" lvl="0" indent="0" eaLnBrk="1" hangingPunct="1">
                          <a:spcBef>
                            <a:spcPct val="0"/>
                          </a:spcBef>
                          <a:buClrTx/>
                          <a:buFontTx/>
                          <a:buNone/>
                        </a:pPr>
                        <a:r>
                          <a:rPr lang="zh-CN" altLang="en-US" sz="20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被测参数</a:t>
                        </a:r>
                        <a:r>
                          <a:rPr lang="zh-CN" altLang="en-US" sz="2400" dirty="0">
                            <a:latin typeface="Times New Roman" panose="02020603050405020304" pitchFamily="18" charset="0"/>
                            <a:ea typeface="宋体" pitchFamily="2" charset="-122"/>
                          </a:rPr>
                          <a:t> </a:t>
                        </a:r>
                      </a:p>
                    </p:txBody>
                  </p:sp>
                  <p:grpSp>
                    <p:nvGrpSpPr>
                      <p:cNvPr id="28699" name="Group 149"/>
                      <p:cNvGrpSpPr/>
                      <p:nvPr/>
                    </p:nvGrpSpPr>
                    <p:grpSpPr>
                      <a:xfrm>
                        <a:off x="864" y="2208"/>
                        <a:ext cx="912" cy="288"/>
                        <a:chOff x="624" y="2640"/>
                        <a:chExt cx="912" cy="288"/>
                      </a:xfrm>
                    </p:grpSpPr>
                    <p:sp>
                      <p:nvSpPr>
                        <p:cNvPr id="28718" name="Text Box 25"/>
                        <p:cNvSpPr txBox="1"/>
                        <p:nvPr/>
                      </p:nvSpPr>
                      <p:spPr>
                        <a:xfrm>
                          <a:off x="624" y="2640"/>
                          <a:ext cx="912" cy="28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  <p:txBody>
                        <a:bodyPr>
                          <a:spAutoFit/>
                        </a:bodyPr>
                        <a:lstStyle>
                          <a:lvl1pPr marL="469900" indent="-46990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30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908050" indent="-43688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30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2pPr>
                          <a:lvl3pPr marL="1304925" indent="-395605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28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3pPr>
                          <a:lvl4pPr marL="1694180" indent="-38735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4pPr>
                          <a:lvl5pPr marL="2094230" indent="-398780" algn="l" rtl="0" eaLnBrk="0" fontAlgn="base" hangingPunct="0">
                            <a:spcBef>
                              <a:spcPct val="25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§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5pPr>
                        </a:lstStyle>
                        <a:p>
                          <a:pPr marL="0" lvl="0" indent="0" eaLnBrk="1" hangingPunct="1">
                            <a:spcBef>
                              <a:spcPct val="0"/>
                            </a:spcBef>
                            <a:buClrTx/>
                            <a:buFontTx/>
                            <a:buNone/>
                          </a:pPr>
                          <a:r>
                            <a:rPr lang="zh-CN" altLang="en-US" sz="2400" dirty="0">
                              <a:latin typeface="Times New Roman" panose="02020603050405020304" pitchFamily="18" charset="0"/>
                              <a:ea typeface="宋体" pitchFamily="2" charset="-122"/>
                            </a:rPr>
                            <a:t>一次仪表 </a:t>
                          </a:r>
                        </a:p>
                      </p:txBody>
                    </p:sp>
                    <p:sp>
                      <p:nvSpPr>
                        <p:cNvPr id="28719" name="Rectangle 144"/>
                        <p:cNvSpPr/>
                        <p:nvPr/>
                      </p:nvSpPr>
                      <p:spPr>
                        <a:xfrm>
                          <a:off x="624" y="2640"/>
                          <a:ext cx="864" cy="288"/>
                        </a:xfrm>
                        <a:prstGeom prst="rect">
                          <a:avLst/>
                        </a:prstGeom>
                        <a:noFill/>
                        <a:ln w="19050" cap="flat" cmpd="sng">
                          <a:solidFill>
                            <a:schemeClr val="tx1"/>
                          </a:solidFill>
                          <a:prstDash val="solid"/>
                          <a:miter/>
                          <a:headEnd type="none" w="med" len="med"/>
                          <a:tailEnd type="none" w="med" len="med"/>
                        </a:ln>
                      </p:spPr>
                      <p:txBody>
                        <a:bodyPr vert="eaVert" anchor="ctr" anchorCtr="0">
                          <a:spAutoFit/>
                        </a:bodyPr>
                        <a:lstStyle>
                          <a:lvl1pPr marL="469900" indent="-46990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30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908050" indent="-43688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30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2pPr>
                          <a:lvl3pPr marL="1304925" indent="-395605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28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3pPr>
                          <a:lvl4pPr marL="1694180" indent="-38735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4pPr>
                          <a:lvl5pPr marL="2094230" indent="-398780" algn="l" rtl="0" eaLnBrk="0" fontAlgn="base" hangingPunct="0">
                            <a:spcBef>
                              <a:spcPct val="25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§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5pPr>
                        </a:lstStyle>
                        <a:p>
                          <a:pPr marL="0" lvl="0" indent="0" algn="ctr" eaLnBrk="1" hangingPunct="1">
                            <a:spcBef>
                              <a:spcPct val="0"/>
                            </a:spcBef>
                            <a:buClrTx/>
                            <a:buFontTx/>
                            <a:buNone/>
                          </a:pPr>
                          <a:endParaRPr lang="zh-CN" altLang="en-US" sz="1800" dirty="0">
                            <a:ea typeface="宋体" pitchFamily="2" charset="-122"/>
                          </a:endParaRPr>
                        </a:p>
                      </p:txBody>
                    </p:sp>
                  </p:grpSp>
                  <p:grpSp>
                    <p:nvGrpSpPr>
                      <p:cNvPr id="28700" name="Group 151"/>
                      <p:cNvGrpSpPr/>
                      <p:nvPr/>
                    </p:nvGrpSpPr>
                    <p:grpSpPr>
                      <a:xfrm>
                        <a:off x="1968" y="1056"/>
                        <a:ext cx="1728" cy="288"/>
                        <a:chOff x="2016" y="1200"/>
                        <a:chExt cx="1728" cy="288"/>
                      </a:xfrm>
                    </p:grpSpPr>
                    <p:sp>
                      <p:nvSpPr>
                        <p:cNvPr id="28716" name="Text Box 17"/>
                        <p:cNvSpPr txBox="1"/>
                        <p:nvPr/>
                      </p:nvSpPr>
                      <p:spPr>
                        <a:xfrm>
                          <a:off x="2016" y="1200"/>
                          <a:ext cx="1728" cy="28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  <p:txBody>
                        <a:bodyPr>
                          <a:spAutoFit/>
                        </a:bodyPr>
                        <a:lstStyle>
                          <a:lvl1pPr marL="469900" indent="-46990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30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908050" indent="-43688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30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2pPr>
                          <a:lvl3pPr marL="1304925" indent="-395605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28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3pPr>
                          <a:lvl4pPr marL="1694180" indent="-38735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4pPr>
                          <a:lvl5pPr marL="2094230" indent="-398780" algn="l" rtl="0" eaLnBrk="0" fontAlgn="base" hangingPunct="0">
                            <a:spcBef>
                              <a:spcPct val="25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§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5pPr>
                        </a:lstStyle>
                        <a:p>
                          <a:pPr marL="0" lvl="0" indent="0" eaLnBrk="1" hangingPunct="1">
                            <a:spcBef>
                              <a:spcPct val="0"/>
                            </a:spcBef>
                            <a:buClrTx/>
                            <a:buFontTx/>
                            <a:buNone/>
                          </a:pPr>
                          <a:r>
                            <a:rPr lang="en-US" altLang="zh-CN" sz="2400" dirty="0">
                              <a:latin typeface="Times New Roman" panose="02020603050405020304" pitchFamily="18" charset="0"/>
                              <a:ea typeface="宋体" pitchFamily="2" charset="-122"/>
                            </a:rPr>
                            <a:t>          </a:t>
                          </a:r>
                          <a:r>
                            <a:rPr lang="zh-CN" altLang="en-US" sz="2400" dirty="0">
                              <a:solidFill>
                                <a:srgbClr val="800000"/>
                              </a:solidFill>
                              <a:latin typeface="Times New Roman" panose="02020603050405020304" pitchFamily="18" charset="0"/>
                              <a:ea typeface="宋体" pitchFamily="2" charset="-122"/>
                            </a:rPr>
                            <a:t>计算机</a:t>
                          </a:r>
                        </a:p>
                      </p:txBody>
                    </p:sp>
                    <p:sp>
                      <p:nvSpPr>
                        <p:cNvPr id="28717" name="Rectangle 145"/>
                        <p:cNvSpPr/>
                        <p:nvPr/>
                      </p:nvSpPr>
                      <p:spPr>
                        <a:xfrm>
                          <a:off x="2400" y="1200"/>
                          <a:ext cx="864" cy="288"/>
                        </a:xfrm>
                        <a:prstGeom prst="rect">
                          <a:avLst/>
                        </a:prstGeom>
                        <a:noFill/>
                        <a:ln w="19050" cap="flat" cmpd="sng">
                          <a:solidFill>
                            <a:schemeClr val="tx1"/>
                          </a:solidFill>
                          <a:prstDash val="solid"/>
                          <a:miter/>
                          <a:headEnd type="none" w="med" len="med"/>
                          <a:tailEnd type="none" w="med" len="med"/>
                        </a:ln>
                      </p:spPr>
                      <p:txBody>
                        <a:bodyPr vert="eaVert" anchor="ctr" anchorCtr="0">
                          <a:spAutoFit/>
                        </a:bodyPr>
                        <a:lstStyle>
                          <a:lvl1pPr marL="469900" indent="-46990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30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908050" indent="-43688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30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2pPr>
                          <a:lvl3pPr marL="1304925" indent="-395605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28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3pPr>
                          <a:lvl4pPr marL="1694180" indent="-38735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4pPr>
                          <a:lvl5pPr marL="2094230" indent="-398780" algn="l" rtl="0" eaLnBrk="0" fontAlgn="base" hangingPunct="0">
                            <a:spcBef>
                              <a:spcPct val="25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§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5pPr>
                        </a:lstStyle>
                        <a:p>
                          <a:pPr marL="0" lvl="0" indent="0" algn="ctr" eaLnBrk="1" hangingPunct="1">
                            <a:spcBef>
                              <a:spcPct val="0"/>
                            </a:spcBef>
                            <a:buClrTx/>
                            <a:buFontTx/>
                            <a:buNone/>
                          </a:pPr>
                          <a:endParaRPr lang="zh-CN" altLang="en-US" sz="1800" dirty="0">
                            <a:ea typeface="宋体" pitchFamily="2" charset="-122"/>
                          </a:endParaRPr>
                        </a:p>
                      </p:txBody>
                    </p:sp>
                  </p:grpSp>
                  <p:grpSp>
                    <p:nvGrpSpPr>
                      <p:cNvPr id="28701" name="Group 148"/>
                      <p:cNvGrpSpPr/>
                      <p:nvPr/>
                    </p:nvGrpSpPr>
                    <p:grpSpPr>
                      <a:xfrm>
                        <a:off x="2376" y="2688"/>
                        <a:ext cx="978" cy="288"/>
                        <a:chOff x="2400" y="3600"/>
                        <a:chExt cx="932" cy="288"/>
                      </a:xfrm>
                    </p:grpSpPr>
                    <p:sp>
                      <p:nvSpPr>
                        <p:cNvPr id="43" name="Text Box 27"/>
                        <p:cNvSpPr txBox="1"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2400" y="3600"/>
                          <a:ext cx="932" cy="28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  <a:miter lim="800000"/>
                        </a:ln>
                        <a:effectLst/>
                      </p:spPr>
                      <p:txBody>
                        <a:bodyPr>
                          <a:spAutoFit/>
                        </a:bodyPr>
                        <a:lstStyle/>
                        <a:p>
                          <a:pPr marR="0" defTabSz="914400" eaLnBrk="1" hangingPunct="1">
                            <a:buClrTx/>
                            <a:buSzTx/>
                            <a:buFontTx/>
                            <a:buNone/>
                            <a:defRPr/>
                          </a:pPr>
                          <a:r>
                            <a:rPr kumimoji="0" lang="zh-CN" altLang="en-US" kern="1200" cap="none" spc="0" normalizeH="0" baseline="0" noProof="0" dirty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Arial Narrow" panose="020B0606020202030204" pitchFamily="34" charset="0"/>
                              <a:ea typeface="宋体" pitchFamily="2" charset="-122"/>
                              <a:cs typeface="+mn-cs"/>
                            </a:rPr>
                            <a:t>被控对象 </a:t>
                          </a:r>
                        </a:p>
                      </p:txBody>
                    </p:sp>
                    <p:sp>
                      <p:nvSpPr>
                        <p:cNvPr id="28715" name="Rectangle 147"/>
                        <p:cNvSpPr/>
                        <p:nvPr/>
                      </p:nvSpPr>
                      <p:spPr>
                        <a:xfrm>
                          <a:off x="2400" y="3600"/>
                          <a:ext cx="864" cy="288"/>
                        </a:xfrm>
                        <a:prstGeom prst="rect">
                          <a:avLst/>
                        </a:prstGeom>
                        <a:noFill/>
                        <a:ln w="19050" cap="flat" cmpd="sng">
                          <a:solidFill>
                            <a:schemeClr val="tx1"/>
                          </a:solidFill>
                          <a:prstDash val="solid"/>
                          <a:miter/>
                          <a:headEnd type="none" w="med" len="med"/>
                          <a:tailEnd type="none" w="med" len="med"/>
                        </a:ln>
                      </p:spPr>
                      <p:txBody>
                        <a:bodyPr vert="eaVert" anchor="ctr" anchorCtr="0">
                          <a:spAutoFit/>
                        </a:bodyPr>
                        <a:lstStyle>
                          <a:lvl1pPr marL="469900" indent="-46990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30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908050" indent="-43688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30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2pPr>
                          <a:lvl3pPr marL="1304925" indent="-395605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28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3pPr>
                          <a:lvl4pPr marL="1694180" indent="-38735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4pPr>
                          <a:lvl5pPr marL="2094230" indent="-398780" algn="l" rtl="0" eaLnBrk="0" fontAlgn="base" hangingPunct="0">
                            <a:spcBef>
                              <a:spcPct val="25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§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5pPr>
                        </a:lstStyle>
                        <a:p>
                          <a:pPr marL="0" lvl="0" indent="0" algn="ctr" eaLnBrk="1" hangingPunct="1">
                            <a:spcBef>
                              <a:spcPct val="0"/>
                            </a:spcBef>
                            <a:buClrTx/>
                            <a:buFontTx/>
                            <a:buNone/>
                          </a:pPr>
                          <a:endParaRPr lang="zh-CN" altLang="en-US" sz="1800" dirty="0">
                            <a:ea typeface="宋体" pitchFamily="2" charset="-122"/>
                          </a:endParaRPr>
                        </a:p>
                      </p:txBody>
                    </p:sp>
                  </p:grpSp>
                  <p:grpSp>
                    <p:nvGrpSpPr>
                      <p:cNvPr id="28702" name="Group 153"/>
                      <p:cNvGrpSpPr/>
                      <p:nvPr/>
                    </p:nvGrpSpPr>
                    <p:grpSpPr>
                      <a:xfrm>
                        <a:off x="4089" y="1440"/>
                        <a:ext cx="1047" cy="336"/>
                        <a:chOff x="3801" y="1562"/>
                        <a:chExt cx="1047" cy="289"/>
                      </a:xfrm>
                    </p:grpSpPr>
                    <p:sp>
                      <p:nvSpPr>
                        <p:cNvPr id="28712" name="Text Box 21"/>
                        <p:cNvSpPr txBox="1"/>
                        <p:nvPr/>
                      </p:nvSpPr>
                      <p:spPr>
                        <a:xfrm>
                          <a:off x="4032" y="1562"/>
                          <a:ext cx="816" cy="24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  <p:txBody>
                        <a:bodyPr>
                          <a:spAutoFit/>
                        </a:bodyPr>
                        <a:lstStyle>
                          <a:lvl1pPr marL="469900" indent="-46990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30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908050" indent="-43688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30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2pPr>
                          <a:lvl3pPr marL="1304925" indent="-395605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28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3pPr>
                          <a:lvl4pPr marL="1694180" indent="-38735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4pPr>
                          <a:lvl5pPr marL="2094230" indent="-398780" algn="l" rtl="0" eaLnBrk="0" fontAlgn="base" hangingPunct="0">
                            <a:spcBef>
                              <a:spcPct val="25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§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5pPr>
                        </a:lstStyle>
                        <a:p>
                          <a:pPr marL="0" lvl="0" indent="0" eaLnBrk="1" hangingPunct="1">
                            <a:spcBef>
                              <a:spcPct val="0"/>
                            </a:spcBef>
                            <a:buClrTx/>
                            <a:buFontTx/>
                            <a:buNone/>
                          </a:pPr>
                          <a:r>
                            <a:rPr lang="en-US" altLang="zh-CN" sz="2400" dirty="0">
                              <a:latin typeface="Times New Roman" panose="02020603050405020304" pitchFamily="18" charset="0"/>
                              <a:ea typeface="宋体" pitchFamily="2" charset="-122"/>
                            </a:rPr>
                            <a:t>D/A </a:t>
                          </a:r>
                        </a:p>
                      </p:txBody>
                    </p:sp>
                    <p:sp>
                      <p:nvSpPr>
                        <p:cNvPr id="28713" name="Rectangle 152"/>
                        <p:cNvSpPr/>
                        <p:nvPr/>
                      </p:nvSpPr>
                      <p:spPr>
                        <a:xfrm>
                          <a:off x="3801" y="1563"/>
                          <a:ext cx="864" cy="288"/>
                        </a:xfrm>
                        <a:prstGeom prst="rect">
                          <a:avLst/>
                        </a:prstGeom>
                        <a:noFill/>
                        <a:ln w="19050" cap="flat" cmpd="sng">
                          <a:solidFill>
                            <a:schemeClr val="tx1"/>
                          </a:solidFill>
                          <a:prstDash val="solid"/>
                          <a:miter/>
                          <a:headEnd type="none" w="med" len="med"/>
                          <a:tailEnd type="none" w="med" len="med"/>
                        </a:ln>
                      </p:spPr>
                      <p:txBody>
                        <a:bodyPr vert="eaVert" anchor="ctr" anchorCtr="0">
                          <a:spAutoFit/>
                        </a:bodyPr>
                        <a:lstStyle>
                          <a:lvl1pPr marL="469900" indent="-46990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30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908050" indent="-43688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30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2pPr>
                          <a:lvl3pPr marL="1304925" indent="-395605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28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3pPr>
                          <a:lvl4pPr marL="1694180" indent="-38735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4pPr>
                          <a:lvl5pPr marL="2094230" indent="-398780" algn="l" rtl="0" eaLnBrk="0" fontAlgn="base" hangingPunct="0">
                            <a:spcBef>
                              <a:spcPct val="25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§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5pPr>
                        </a:lstStyle>
                        <a:p>
                          <a:pPr marL="0" lvl="0" indent="0" algn="ctr" eaLnBrk="1" hangingPunct="1">
                            <a:spcBef>
                              <a:spcPct val="0"/>
                            </a:spcBef>
                            <a:buClrTx/>
                            <a:buFontTx/>
                            <a:buNone/>
                          </a:pPr>
                          <a:endParaRPr lang="zh-CN" altLang="en-US" sz="1800" dirty="0">
                            <a:ea typeface="宋体" pitchFamily="2" charset="-122"/>
                          </a:endParaRPr>
                        </a:p>
                      </p:txBody>
                    </p:sp>
                  </p:grpSp>
                  <p:grpSp>
                    <p:nvGrpSpPr>
                      <p:cNvPr id="28703" name="Group 156"/>
                      <p:cNvGrpSpPr/>
                      <p:nvPr/>
                    </p:nvGrpSpPr>
                    <p:grpSpPr>
                      <a:xfrm>
                        <a:off x="882" y="1440"/>
                        <a:ext cx="894" cy="288"/>
                        <a:chOff x="594" y="1632"/>
                        <a:chExt cx="894" cy="288"/>
                      </a:xfrm>
                    </p:grpSpPr>
                    <p:sp>
                      <p:nvSpPr>
                        <p:cNvPr id="28710" name="Text Box 19"/>
                        <p:cNvSpPr txBox="1"/>
                        <p:nvPr/>
                      </p:nvSpPr>
                      <p:spPr>
                        <a:xfrm>
                          <a:off x="816" y="1632"/>
                          <a:ext cx="672" cy="28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  <p:txBody>
                        <a:bodyPr>
                          <a:spAutoFit/>
                        </a:bodyPr>
                        <a:lstStyle>
                          <a:lvl1pPr marL="469900" indent="-46990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30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908050" indent="-43688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30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2pPr>
                          <a:lvl3pPr marL="1304925" indent="-395605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28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3pPr>
                          <a:lvl4pPr marL="1694180" indent="-38735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4pPr>
                          <a:lvl5pPr marL="2094230" indent="-398780" algn="l" rtl="0" eaLnBrk="0" fontAlgn="base" hangingPunct="0">
                            <a:spcBef>
                              <a:spcPct val="25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§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5pPr>
                        </a:lstStyle>
                        <a:p>
                          <a:pPr marL="0" lvl="0" indent="0" eaLnBrk="1" hangingPunct="1">
                            <a:spcBef>
                              <a:spcPct val="0"/>
                            </a:spcBef>
                            <a:buClrTx/>
                            <a:buFontTx/>
                            <a:buNone/>
                          </a:pPr>
                          <a:r>
                            <a:rPr lang="en-US" altLang="zh-CN" sz="2400" dirty="0">
                              <a:latin typeface="Times New Roman" panose="02020603050405020304" pitchFamily="18" charset="0"/>
                              <a:ea typeface="宋体" pitchFamily="2" charset="-122"/>
                            </a:rPr>
                            <a:t>A/D </a:t>
                          </a:r>
                        </a:p>
                      </p:txBody>
                    </p:sp>
                    <p:sp>
                      <p:nvSpPr>
                        <p:cNvPr id="28711" name="Rectangle 155"/>
                        <p:cNvSpPr/>
                        <p:nvPr/>
                      </p:nvSpPr>
                      <p:spPr>
                        <a:xfrm>
                          <a:off x="594" y="1632"/>
                          <a:ext cx="864" cy="288"/>
                        </a:xfrm>
                        <a:prstGeom prst="rect">
                          <a:avLst/>
                        </a:prstGeom>
                        <a:noFill/>
                        <a:ln w="19050" cap="flat" cmpd="sng">
                          <a:solidFill>
                            <a:schemeClr val="tx1"/>
                          </a:solidFill>
                          <a:prstDash val="solid"/>
                          <a:miter/>
                          <a:headEnd type="none" w="med" len="med"/>
                          <a:tailEnd type="none" w="med" len="med"/>
                        </a:ln>
                      </p:spPr>
                      <p:txBody>
                        <a:bodyPr vert="eaVert" anchor="ctr" anchorCtr="0">
                          <a:spAutoFit/>
                        </a:bodyPr>
                        <a:lstStyle>
                          <a:lvl1pPr marL="469900" indent="-46990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300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defRPr>
                          </a:lvl1pPr>
                          <a:lvl2pPr marL="908050" indent="-43688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30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2pPr>
                          <a:lvl3pPr marL="1304925" indent="-395605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o"/>
                            <a:defRPr sz="28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3pPr>
                          <a:lvl4pPr marL="1694180" indent="-387350" algn="l" rtl="0" eaLnBrk="0" fontAlgn="base" hangingPunct="0">
                            <a:spcBef>
                              <a:spcPct val="20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n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4pPr>
                          <a:lvl5pPr marL="2094230" indent="-398780" algn="l" rtl="0" eaLnBrk="0" fontAlgn="base" hangingPunct="0">
                            <a:spcBef>
                              <a:spcPct val="25000"/>
                            </a:spcBef>
                            <a:spcAft>
                              <a:spcPct val="0"/>
                            </a:spcAft>
                            <a:buClr>
                              <a:schemeClr val="accent2"/>
                            </a:buClr>
                            <a:buFont typeface="Wingdings" panose="05000000000000000000" pitchFamily="2" charset="2"/>
                            <a:buChar char="§"/>
                            <a:defRPr sz="2400" b="1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</a:defRPr>
                          </a:lvl5pPr>
                        </a:lstStyle>
                        <a:p>
                          <a:pPr marL="0" lvl="0" indent="0" algn="ctr" eaLnBrk="1" hangingPunct="1">
                            <a:spcBef>
                              <a:spcPct val="0"/>
                            </a:spcBef>
                            <a:buClrTx/>
                            <a:buFontTx/>
                            <a:buNone/>
                          </a:pPr>
                          <a:endParaRPr lang="zh-CN" altLang="en-US" sz="1800" dirty="0">
                            <a:ea typeface="宋体" pitchFamily="2" charset="-122"/>
                          </a:endParaRPr>
                        </a:p>
                      </p:txBody>
                    </p:sp>
                  </p:grpSp>
                  <p:sp>
                    <p:nvSpPr>
                      <p:cNvPr id="28704" name="Line 157"/>
                      <p:cNvSpPr/>
                      <p:nvPr/>
                    </p:nvSpPr>
                    <p:spPr>
                      <a:xfrm>
                        <a:off x="2064" y="1197"/>
                        <a:ext cx="288" cy="0"/>
                      </a:xfrm>
                      <a:prstGeom prst="line">
                        <a:avLst/>
                      </a:prstGeom>
                      <a:ln w="28575" cap="flat" cmpd="sng">
                        <a:solidFill>
                          <a:schemeClr val="tx1"/>
                        </a:solidFill>
                        <a:prstDash val="solid"/>
                        <a:headEnd type="none" w="med" len="med"/>
                        <a:tailEnd type="none" w="med" len="med"/>
                      </a:ln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8705" name="Line 158"/>
                      <p:cNvSpPr/>
                      <p:nvPr/>
                    </p:nvSpPr>
                    <p:spPr>
                      <a:xfrm>
                        <a:off x="1296" y="1209"/>
                        <a:ext cx="0" cy="231"/>
                      </a:xfrm>
                      <a:prstGeom prst="line">
                        <a:avLst/>
                      </a:prstGeom>
                      <a:ln w="28575" cap="flat" cmpd="sng">
                        <a:solidFill>
                          <a:schemeClr val="tx1"/>
                        </a:solidFill>
                        <a:prstDash val="solid"/>
                        <a:headEnd type="none" w="med" len="med"/>
                        <a:tailEnd type="none" w="med" len="med"/>
                      </a:ln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8706" name="Line 162"/>
                      <p:cNvSpPr/>
                      <p:nvPr/>
                    </p:nvSpPr>
                    <p:spPr>
                      <a:xfrm>
                        <a:off x="4512" y="1200"/>
                        <a:ext cx="0" cy="240"/>
                      </a:xfrm>
                      <a:prstGeom prst="line">
                        <a:avLst/>
                      </a:prstGeom>
                      <a:ln w="28575" cap="flat" cmpd="sng">
                        <a:solidFill>
                          <a:schemeClr val="tx1"/>
                        </a:solidFill>
                        <a:prstDash val="solid"/>
                        <a:headEnd type="none" w="med" len="med"/>
                        <a:tailEnd type="none" w="med" len="med"/>
                      </a:ln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8707" name="Line 163"/>
                      <p:cNvSpPr/>
                      <p:nvPr/>
                    </p:nvSpPr>
                    <p:spPr>
                      <a:xfrm flipH="1">
                        <a:off x="3264" y="2832"/>
                        <a:ext cx="720" cy="0"/>
                      </a:xfrm>
                      <a:prstGeom prst="line">
                        <a:avLst/>
                      </a:prstGeom>
                      <a:ln w="28575" cap="flat" cmpd="sng">
                        <a:solidFill>
                          <a:schemeClr val="tx1"/>
                        </a:solidFill>
                        <a:prstDash val="solid"/>
                        <a:headEnd type="none" w="med" len="med"/>
                        <a:tailEnd type="none" w="med" len="med"/>
                      </a:ln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8708" name="Line 169"/>
                      <p:cNvSpPr/>
                      <p:nvPr/>
                    </p:nvSpPr>
                    <p:spPr>
                      <a:xfrm>
                        <a:off x="1296" y="2832"/>
                        <a:ext cx="1104" cy="0"/>
                      </a:xfrm>
                      <a:prstGeom prst="line">
                        <a:avLst/>
                      </a:prstGeom>
                      <a:ln w="9525" cap="flat" cmpd="sng">
                        <a:solidFill>
                          <a:schemeClr val="tx1"/>
                        </a:solidFill>
                        <a:prstDash val="solid"/>
                        <a:headEnd type="none" w="med" len="med"/>
                        <a:tailEnd type="none" w="med" len="med"/>
                      </a:ln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  <p:sp>
                    <p:nvSpPr>
                      <p:cNvPr id="28709" name="Line 170"/>
                      <p:cNvSpPr/>
                      <p:nvPr/>
                    </p:nvSpPr>
                    <p:spPr>
                      <a:xfrm flipV="1">
                        <a:off x="1296" y="2496"/>
                        <a:ext cx="0" cy="336"/>
                      </a:xfrm>
                      <a:prstGeom prst="line">
                        <a:avLst/>
                      </a:prstGeom>
                      <a:ln w="9525" cap="flat" cmpd="sng">
                        <a:solidFill>
                          <a:schemeClr val="tx1"/>
                        </a:solidFill>
                        <a:prstDash val="solid"/>
                        <a:headEnd type="none" w="med" len="med"/>
                        <a:tailEnd type="triangle" w="med" len="med"/>
                      </a:ln>
                    </p:spPr>
                    <p:txBody>
                      <a:bodyPr/>
                      <a:lstStyle/>
                      <a:p>
                        <a:endParaRPr lang="zh-CN" altLang="en-US"/>
                      </a:p>
                    </p:txBody>
                  </p:sp>
                </p:grpSp>
              </p:grpSp>
            </p:grpSp>
          </p:grpSp>
        </p:grpSp>
        <p:sp>
          <p:nvSpPr>
            <p:cNvPr id="28679" name="Line 176"/>
            <p:cNvSpPr/>
            <p:nvPr/>
          </p:nvSpPr>
          <p:spPr>
            <a:xfrm>
              <a:off x="4512" y="2448"/>
              <a:ext cx="0" cy="192"/>
            </a:xfrm>
            <a:prstGeom prst="line">
              <a:avLst/>
            </a:prstGeom>
            <a:ln w="9525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340" name="Group 4"/>
          <p:cNvGrpSpPr/>
          <p:nvPr/>
        </p:nvGrpSpPr>
        <p:grpSpPr>
          <a:xfrm>
            <a:off x="2262188" y="4124325"/>
            <a:ext cx="5475287" cy="2112963"/>
            <a:chOff x="1334" y="3058"/>
            <a:chExt cx="3449" cy="1331"/>
          </a:xfrm>
        </p:grpSpPr>
        <p:grpSp>
          <p:nvGrpSpPr>
            <p:cNvPr id="29710" name="Group 5"/>
            <p:cNvGrpSpPr/>
            <p:nvPr/>
          </p:nvGrpSpPr>
          <p:grpSpPr>
            <a:xfrm>
              <a:off x="1474" y="3406"/>
              <a:ext cx="944" cy="322"/>
              <a:chOff x="0" y="0"/>
              <a:chExt cx="823" cy="384"/>
            </a:xfrm>
          </p:grpSpPr>
          <p:sp>
            <p:nvSpPr>
              <p:cNvPr id="29736" name="Rectangle 6"/>
              <p:cNvSpPr/>
              <p:nvPr/>
            </p:nvSpPr>
            <p:spPr>
              <a:xfrm>
                <a:off x="43" y="0"/>
                <a:ext cx="737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ClrTx/>
                  <a:buFontTx/>
                  <a:buNone/>
                  <a:tabLst>
                    <a:tab pos="2339975" algn="l"/>
                    <a:tab pos="4968875" algn="r"/>
                    <a:tab pos="5221605" algn="l"/>
                  </a:tabLst>
                </a:pPr>
                <a:r>
                  <a:rPr lang="zh-CN" altLang="en-US" sz="2400" dirty="0">
                    <a:solidFill>
                      <a:srgbClr val="040468"/>
                    </a:solidFill>
                    <a:latin typeface="楷体_GB2312" pitchFamily="49" charset="-122"/>
                  </a:rPr>
                  <a:t>电压</a:t>
                </a:r>
                <a:r>
                  <a:rPr lang="en-US" altLang="zh-CN" sz="2400" dirty="0">
                    <a:solidFill>
                      <a:srgbClr val="040468"/>
                    </a:solidFill>
                    <a:latin typeface="楷体_GB2312" pitchFamily="49" charset="-122"/>
                  </a:rPr>
                  <a:t>(V)</a:t>
                </a:r>
              </a:p>
            </p:txBody>
          </p:sp>
          <p:sp>
            <p:nvSpPr>
              <p:cNvPr id="29737" name="Rectangle 7"/>
              <p:cNvSpPr/>
              <p:nvPr/>
            </p:nvSpPr>
            <p:spPr>
              <a:xfrm>
                <a:off x="0" y="0"/>
                <a:ext cx="823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</p:grpSp>
        <p:grpSp>
          <p:nvGrpSpPr>
            <p:cNvPr id="29711" name="Group 8"/>
            <p:cNvGrpSpPr/>
            <p:nvPr/>
          </p:nvGrpSpPr>
          <p:grpSpPr>
            <a:xfrm>
              <a:off x="2360" y="3406"/>
              <a:ext cx="1318" cy="322"/>
              <a:chOff x="823" y="0"/>
              <a:chExt cx="1149" cy="384"/>
            </a:xfrm>
          </p:grpSpPr>
          <p:sp>
            <p:nvSpPr>
              <p:cNvPr id="29734" name="Rectangle 9"/>
              <p:cNvSpPr/>
              <p:nvPr/>
            </p:nvSpPr>
            <p:spPr>
              <a:xfrm>
                <a:off x="866" y="0"/>
                <a:ext cx="1063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ClrTx/>
                  <a:buFontTx/>
                  <a:buNone/>
                  <a:tabLst>
                    <a:tab pos="2339975" algn="l"/>
                    <a:tab pos="4968875" algn="r"/>
                    <a:tab pos="5221605" algn="l"/>
                  </a:tabLst>
                </a:pPr>
                <a:r>
                  <a:rPr lang="zh-CN" altLang="en-US" sz="2400" dirty="0">
                    <a:solidFill>
                      <a:srgbClr val="040468"/>
                    </a:solidFill>
                    <a:latin typeface="楷体_GB2312" pitchFamily="49" charset="-122"/>
                  </a:rPr>
                  <a:t>二值逻辑</a:t>
                </a:r>
              </a:p>
            </p:txBody>
          </p:sp>
          <p:sp>
            <p:nvSpPr>
              <p:cNvPr id="29735" name="Rectangle 10"/>
              <p:cNvSpPr/>
              <p:nvPr/>
            </p:nvSpPr>
            <p:spPr>
              <a:xfrm>
                <a:off x="823" y="0"/>
                <a:ext cx="1149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</p:grpSp>
        <p:grpSp>
          <p:nvGrpSpPr>
            <p:cNvPr id="29712" name="Group 11"/>
            <p:cNvGrpSpPr/>
            <p:nvPr/>
          </p:nvGrpSpPr>
          <p:grpSpPr>
            <a:xfrm>
              <a:off x="3620" y="3406"/>
              <a:ext cx="1074" cy="322"/>
              <a:chOff x="1972" y="0"/>
              <a:chExt cx="936" cy="384"/>
            </a:xfrm>
          </p:grpSpPr>
          <p:sp>
            <p:nvSpPr>
              <p:cNvPr id="29732" name="Rectangle 12"/>
              <p:cNvSpPr/>
              <p:nvPr/>
            </p:nvSpPr>
            <p:spPr>
              <a:xfrm>
                <a:off x="2015" y="0"/>
                <a:ext cx="850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ClrTx/>
                  <a:buFontTx/>
                  <a:buNone/>
                  <a:tabLst>
                    <a:tab pos="2339975" algn="l"/>
                    <a:tab pos="4968875" algn="r"/>
                    <a:tab pos="5221605" algn="l"/>
                  </a:tabLst>
                </a:pPr>
                <a:r>
                  <a:rPr lang="zh-CN" altLang="en-US" sz="2400" dirty="0">
                    <a:solidFill>
                      <a:srgbClr val="040468"/>
                    </a:solidFill>
                    <a:latin typeface="楷体_GB2312" pitchFamily="49" charset="-122"/>
                  </a:rPr>
                  <a:t>电 平</a:t>
                </a:r>
              </a:p>
            </p:txBody>
          </p:sp>
          <p:sp>
            <p:nvSpPr>
              <p:cNvPr id="29733" name="Rectangle 13"/>
              <p:cNvSpPr/>
              <p:nvPr/>
            </p:nvSpPr>
            <p:spPr>
              <a:xfrm>
                <a:off x="1972" y="0"/>
                <a:ext cx="936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</p:grpSp>
        <p:grpSp>
          <p:nvGrpSpPr>
            <p:cNvPr id="29713" name="Group 14"/>
            <p:cNvGrpSpPr/>
            <p:nvPr/>
          </p:nvGrpSpPr>
          <p:grpSpPr>
            <a:xfrm>
              <a:off x="1474" y="3737"/>
              <a:ext cx="944" cy="321"/>
              <a:chOff x="0" y="384"/>
              <a:chExt cx="823" cy="384"/>
            </a:xfrm>
          </p:grpSpPr>
          <p:sp>
            <p:nvSpPr>
              <p:cNvPr id="29730" name="Rectangle 15"/>
              <p:cNvSpPr/>
              <p:nvPr/>
            </p:nvSpPr>
            <p:spPr>
              <a:xfrm>
                <a:off x="43" y="384"/>
                <a:ext cx="737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ClrTx/>
                  <a:buFontTx/>
                  <a:buNone/>
                  <a:tabLst>
                    <a:tab pos="2339975" algn="l"/>
                    <a:tab pos="4968875" algn="r"/>
                    <a:tab pos="5221605" algn="l"/>
                  </a:tabLst>
                </a:pPr>
                <a:r>
                  <a:rPr lang="en-US" altLang="zh-CN" sz="2400" dirty="0">
                    <a:solidFill>
                      <a:srgbClr val="040468"/>
                    </a:solidFill>
                    <a:latin typeface="Times New Roman" panose="02020603050405020304" pitchFamily="18" charset="0"/>
                  </a:rPr>
                  <a:t>+5</a:t>
                </a:r>
              </a:p>
            </p:txBody>
          </p:sp>
          <p:sp>
            <p:nvSpPr>
              <p:cNvPr id="29731" name="Rectangle 16"/>
              <p:cNvSpPr/>
              <p:nvPr/>
            </p:nvSpPr>
            <p:spPr>
              <a:xfrm>
                <a:off x="0" y="384"/>
                <a:ext cx="823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</p:grpSp>
        <p:grpSp>
          <p:nvGrpSpPr>
            <p:cNvPr id="29714" name="Group 17"/>
            <p:cNvGrpSpPr/>
            <p:nvPr/>
          </p:nvGrpSpPr>
          <p:grpSpPr>
            <a:xfrm>
              <a:off x="2360" y="3737"/>
              <a:ext cx="1318" cy="321"/>
              <a:chOff x="823" y="384"/>
              <a:chExt cx="1149" cy="384"/>
            </a:xfrm>
          </p:grpSpPr>
          <p:sp>
            <p:nvSpPr>
              <p:cNvPr id="29728" name="Rectangle 18"/>
              <p:cNvSpPr/>
              <p:nvPr/>
            </p:nvSpPr>
            <p:spPr>
              <a:xfrm>
                <a:off x="866" y="384"/>
                <a:ext cx="1063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ClrTx/>
                  <a:buFontTx/>
                  <a:buNone/>
                  <a:tabLst>
                    <a:tab pos="2339975" algn="l"/>
                    <a:tab pos="4968875" algn="r"/>
                    <a:tab pos="5221605" algn="l"/>
                  </a:tabLst>
                </a:pPr>
                <a:r>
                  <a:rPr lang="en-US" altLang="zh-CN" sz="2400" dirty="0">
                    <a:solidFill>
                      <a:srgbClr val="040468"/>
                    </a:solidFill>
                    <a:latin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29729" name="Rectangle 19"/>
              <p:cNvSpPr/>
              <p:nvPr/>
            </p:nvSpPr>
            <p:spPr>
              <a:xfrm>
                <a:off x="823" y="384"/>
                <a:ext cx="1149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</p:grpSp>
        <p:grpSp>
          <p:nvGrpSpPr>
            <p:cNvPr id="29715" name="Group 20"/>
            <p:cNvGrpSpPr/>
            <p:nvPr/>
          </p:nvGrpSpPr>
          <p:grpSpPr>
            <a:xfrm>
              <a:off x="3620" y="3737"/>
              <a:ext cx="1074" cy="321"/>
              <a:chOff x="1972" y="384"/>
              <a:chExt cx="936" cy="384"/>
            </a:xfrm>
          </p:grpSpPr>
          <p:sp>
            <p:nvSpPr>
              <p:cNvPr id="29726" name="Rectangle 21"/>
              <p:cNvSpPr/>
              <p:nvPr/>
            </p:nvSpPr>
            <p:spPr>
              <a:xfrm>
                <a:off x="2015" y="384"/>
                <a:ext cx="850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ClrTx/>
                  <a:buFontTx/>
                  <a:buNone/>
                  <a:tabLst>
                    <a:tab pos="2339975" algn="l"/>
                    <a:tab pos="4968875" algn="r"/>
                    <a:tab pos="5221605" algn="l"/>
                  </a:tabLst>
                </a:pPr>
                <a:r>
                  <a:rPr lang="en-US" altLang="zh-CN" sz="2400" dirty="0">
                    <a:solidFill>
                      <a:srgbClr val="040468"/>
                    </a:solidFill>
                    <a:latin typeface="Times New Roman" panose="02020603050405020304" pitchFamily="18" charset="0"/>
                  </a:rPr>
                  <a:t>H</a:t>
                </a:r>
                <a:r>
                  <a:rPr lang="en-US" altLang="zh-CN" sz="2400" dirty="0">
                    <a:solidFill>
                      <a:srgbClr val="040468"/>
                    </a:solidFill>
                    <a:latin typeface="楷体_GB2312" pitchFamily="49" charset="-122"/>
                  </a:rPr>
                  <a:t>(</a:t>
                </a:r>
                <a:r>
                  <a:rPr lang="zh-CN" altLang="en-US" sz="2400" dirty="0">
                    <a:solidFill>
                      <a:srgbClr val="040468"/>
                    </a:solidFill>
                    <a:latin typeface="楷体_GB2312" pitchFamily="49" charset="-122"/>
                  </a:rPr>
                  <a:t>高电平</a:t>
                </a:r>
                <a:r>
                  <a:rPr lang="en-US" altLang="zh-CN" sz="2400" dirty="0">
                    <a:solidFill>
                      <a:srgbClr val="040468"/>
                    </a:solidFill>
                    <a:latin typeface="楷体_GB2312" pitchFamily="49" charset="-122"/>
                  </a:rPr>
                  <a:t>)</a:t>
                </a:r>
              </a:p>
            </p:txBody>
          </p:sp>
          <p:sp>
            <p:nvSpPr>
              <p:cNvPr id="29727" name="Rectangle 22"/>
              <p:cNvSpPr/>
              <p:nvPr/>
            </p:nvSpPr>
            <p:spPr>
              <a:xfrm>
                <a:off x="1972" y="384"/>
                <a:ext cx="936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</p:grpSp>
        <p:grpSp>
          <p:nvGrpSpPr>
            <p:cNvPr id="29716" name="Group 23"/>
            <p:cNvGrpSpPr/>
            <p:nvPr/>
          </p:nvGrpSpPr>
          <p:grpSpPr>
            <a:xfrm>
              <a:off x="1474" y="4067"/>
              <a:ext cx="944" cy="322"/>
              <a:chOff x="0" y="768"/>
              <a:chExt cx="823" cy="384"/>
            </a:xfrm>
          </p:grpSpPr>
          <p:sp>
            <p:nvSpPr>
              <p:cNvPr id="29724" name="Rectangle 24"/>
              <p:cNvSpPr/>
              <p:nvPr/>
            </p:nvSpPr>
            <p:spPr>
              <a:xfrm>
                <a:off x="43" y="768"/>
                <a:ext cx="737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ClrTx/>
                  <a:buFontTx/>
                  <a:buNone/>
                  <a:tabLst>
                    <a:tab pos="2339975" algn="l"/>
                    <a:tab pos="4968875" algn="r"/>
                    <a:tab pos="5221605" algn="l"/>
                  </a:tabLst>
                </a:pPr>
                <a:r>
                  <a:rPr lang="en-US" altLang="zh-CN" sz="2400" dirty="0">
                    <a:solidFill>
                      <a:srgbClr val="040468"/>
                    </a:solidFill>
                    <a:latin typeface="Times New Roman" panose="02020603050405020304" pitchFamily="18" charset="0"/>
                  </a:rPr>
                  <a:t>0</a:t>
                </a:r>
              </a:p>
            </p:txBody>
          </p:sp>
          <p:sp>
            <p:nvSpPr>
              <p:cNvPr id="29725" name="Rectangle 25"/>
              <p:cNvSpPr/>
              <p:nvPr/>
            </p:nvSpPr>
            <p:spPr>
              <a:xfrm>
                <a:off x="0" y="768"/>
                <a:ext cx="823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</p:grpSp>
        <p:grpSp>
          <p:nvGrpSpPr>
            <p:cNvPr id="29717" name="Group 26"/>
            <p:cNvGrpSpPr/>
            <p:nvPr/>
          </p:nvGrpSpPr>
          <p:grpSpPr>
            <a:xfrm>
              <a:off x="2360" y="4067"/>
              <a:ext cx="1318" cy="322"/>
              <a:chOff x="823" y="768"/>
              <a:chExt cx="1149" cy="384"/>
            </a:xfrm>
          </p:grpSpPr>
          <p:sp>
            <p:nvSpPr>
              <p:cNvPr id="29722" name="Rectangle 27"/>
              <p:cNvSpPr/>
              <p:nvPr/>
            </p:nvSpPr>
            <p:spPr>
              <a:xfrm>
                <a:off x="866" y="768"/>
                <a:ext cx="1063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ClrTx/>
                  <a:buFontTx/>
                  <a:buNone/>
                  <a:tabLst>
                    <a:tab pos="2339975" algn="l"/>
                    <a:tab pos="4968875" algn="r"/>
                    <a:tab pos="5221605" algn="l"/>
                  </a:tabLst>
                </a:pPr>
                <a:r>
                  <a:rPr lang="en-US" altLang="zh-CN" sz="2400" dirty="0">
                    <a:solidFill>
                      <a:srgbClr val="040468"/>
                    </a:solidFill>
                    <a:latin typeface="Times New Roman" panose="02020603050405020304" pitchFamily="18" charset="0"/>
                  </a:rPr>
                  <a:t>0</a:t>
                </a:r>
              </a:p>
            </p:txBody>
          </p:sp>
          <p:sp>
            <p:nvSpPr>
              <p:cNvPr id="29723" name="Rectangle 28"/>
              <p:cNvSpPr/>
              <p:nvPr/>
            </p:nvSpPr>
            <p:spPr>
              <a:xfrm>
                <a:off x="823" y="768"/>
                <a:ext cx="1149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</p:grpSp>
        <p:grpSp>
          <p:nvGrpSpPr>
            <p:cNvPr id="29718" name="Group 29"/>
            <p:cNvGrpSpPr/>
            <p:nvPr/>
          </p:nvGrpSpPr>
          <p:grpSpPr>
            <a:xfrm>
              <a:off x="3620" y="4067"/>
              <a:ext cx="1074" cy="322"/>
              <a:chOff x="1972" y="768"/>
              <a:chExt cx="936" cy="384"/>
            </a:xfrm>
          </p:grpSpPr>
          <p:sp>
            <p:nvSpPr>
              <p:cNvPr id="29720" name="Rectangle 30"/>
              <p:cNvSpPr/>
              <p:nvPr/>
            </p:nvSpPr>
            <p:spPr>
              <a:xfrm>
                <a:off x="2015" y="768"/>
                <a:ext cx="850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defTabSz="914400" eaLnBrk="1" hangingPunct="1">
                  <a:spcBef>
                    <a:spcPct val="0"/>
                  </a:spcBef>
                  <a:buClrTx/>
                  <a:buFontTx/>
                  <a:buNone/>
                  <a:tabLst>
                    <a:tab pos="2339975" algn="l"/>
                    <a:tab pos="4968875" algn="r"/>
                    <a:tab pos="5221605" algn="l"/>
                  </a:tabLst>
                </a:pPr>
                <a:r>
                  <a:rPr lang="en-US" altLang="zh-CN" sz="2400" dirty="0">
                    <a:solidFill>
                      <a:srgbClr val="040468"/>
                    </a:solidFill>
                    <a:latin typeface="Times New Roman" panose="02020603050405020304" pitchFamily="18" charset="0"/>
                  </a:rPr>
                  <a:t>L</a:t>
                </a:r>
                <a:r>
                  <a:rPr lang="en-US" altLang="zh-CN" sz="2400" dirty="0">
                    <a:solidFill>
                      <a:srgbClr val="040468"/>
                    </a:solidFill>
                    <a:latin typeface="楷体_GB2312" pitchFamily="49" charset="-122"/>
                  </a:rPr>
                  <a:t>(</a:t>
                </a:r>
                <a:r>
                  <a:rPr lang="zh-CN" altLang="en-US" sz="2400" dirty="0">
                    <a:solidFill>
                      <a:srgbClr val="040468"/>
                    </a:solidFill>
                    <a:latin typeface="楷体_GB2312" pitchFamily="49" charset="-122"/>
                  </a:rPr>
                  <a:t>低电平</a:t>
                </a:r>
                <a:r>
                  <a:rPr lang="en-US" altLang="zh-CN" sz="2400" dirty="0">
                    <a:solidFill>
                      <a:srgbClr val="040468"/>
                    </a:solidFill>
                    <a:latin typeface="楷体_GB2312" pitchFamily="49" charset="-122"/>
                  </a:rPr>
                  <a:t>)</a:t>
                </a:r>
              </a:p>
            </p:txBody>
          </p:sp>
          <p:sp>
            <p:nvSpPr>
              <p:cNvPr id="29721" name="Rectangle 31"/>
              <p:cNvSpPr/>
              <p:nvPr/>
            </p:nvSpPr>
            <p:spPr>
              <a:xfrm>
                <a:off x="1972" y="768"/>
                <a:ext cx="936" cy="384"/>
              </a:xfrm>
              <a:prstGeom prst="rect">
                <a:avLst/>
              </a:prstGeom>
              <a:noFill/>
              <a:ln w="19050" cap="flat" cmpd="sng">
                <a:solidFill>
                  <a:srgbClr val="CC0099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none" anchor="ctr" anchorCtr="0"/>
              <a:lstStyle>
                <a:lvl1pPr marL="469900" indent="-469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30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08050" indent="-43688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3000" b="1">
                    <a:solidFill>
                      <a:schemeClr val="tx1"/>
                    </a:solidFill>
                    <a:latin typeface="+mn-lt"/>
                    <a:ea typeface="+mn-ea"/>
                  </a:defRPr>
                </a:lvl2pPr>
                <a:lvl3pPr marL="1304925" indent="-395605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o"/>
                  <a:defRPr sz="2800" b="1">
                    <a:solidFill>
                      <a:schemeClr val="tx1"/>
                    </a:solidFill>
                    <a:latin typeface="+mn-lt"/>
                    <a:ea typeface="+mn-ea"/>
                  </a:defRPr>
                </a:lvl3pPr>
                <a:lvl4pPr marL="1694180" indent="-3873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n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4pPr>
                <a:lvl5pPr marL="2094230" indent="-398780" algn="l" rtl="0" eaLnBrk="0" fontAlgn="base" hangingPunct="0">
                  <a:spcBef>
                    <a:spcPct val="25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anose="05000000000000000000" pitchFamily="2" charset="2"/>
                  <a:buChar char="§"/>
                  <a:defRPr sz="2400" b="1">
                    <a:solidFill>
                      <a:schemeClr val="tx1"/>
                    </a:solidFill>
                    <a:latin typeface="+mn-lt"/>
                    <a:ea typeface="+mn-ea"/>
                  </a:defRPr>
                </a:lvl5pPr>
              </a:lstStyle>
              <a:p>
                <a:pPr marL="0" lvl="0" indent="0" algn="ctr" eaLnBrk="1" hangingPunct="1">
                  <a:spcBef>
                    <a:spcPct val="0"/>
                  </a:spcBef>
                  <a:buClrTx/>
                  <a:buFontTx/>
                  <a:buNone/>
                </a:pPr>
                <a:endParaRPr lang="zh-CN" altLang="en-US" sz="1800" dirty="0">
                  <a:ea typeface="宋体" pitchFamily="2" charset="-122"/>
                </a:endParaRPr>
              </a:p>
            </p:txBody>
          </p:sp>
        </p:grpSp>
        <p:sp>
          <p:nvSpPr>
            <p:cNvPr id="29719" name="Text Box 32"/>
            <p:cNvSpPr txBox="1"/>
            <p:nvPr/>
          </p:nvSpPr>
          <p:spPr>
            <a:xfrm>
              <a:off x="1334" y="3058"/>
              <a:ext cx="3449" cy="296"/>
            </a:xfrm>
            <a:prstGeom prst="rect">
              <a:avLst/>
            </a:prstGeom>
            <a:noFill/>
            <a:ln w="12700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400" dirty="0">
                  <a:solidFill>
                    <a:srgbClr val="040468"/>
                  </a:solidFill>
                  <a:latin typeface="楷体_GB2312" pitchFamily="49" charset="-122"/>
                </a:rPr>
                <a:t>逻辑电平与电压值的关系（正逻辑）</a:t>
              </a:r>
            </a:p>
          </p:txBody>
        </p:sp>
      </p:grpSp>
      <p:sp>
        <p:nvSpPr>
          <p:cNvPr id="29699" name="Text Box 33"/>
          <p:cNvSpPr txBox="1"/>
          <p:nvPr/>
        </p:nvSpPr>
        <p:spPr>
          <a:xfrm>
            <a:off x="612775" y="476250"/>
            <a:ext cx="5327650" cy="519113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800" dirty="0">
                <a:solidFill>
                  <a:srgbClr val="CC0000"/>
                </a:solidFill>
                <a:latin typeface="楷体_GB2312" pitchFamily="49" charset="-122"/>
              </a:rPr>
              <a:t>数字信号的描述方法</a:t>
            </a:r>
          </a:p>
        </p:txBody>
      </p:sp>
      <p:sp>
        <p:nvSpPr>
          <p:cNvPr id="398370" name="Text Box 34"/>
          <p:cNvSpPr txBox="1"/>
          <p:nvPr/>
        </p:nvSpPr>
        <p:spPr>
          <a:xfrm>
            <a:off x="539750" y="1244600"/>
            <a:ext cx="5868988" cy="4572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CC0000"/>
                </a:solidFill>
                <a:latin typeface="楷体_GB2312" pitchFamily="49" charset="-122"/>
              </a:rPr>
              <a:t>1</a:t>
            </a:r>
            <a:r>
              <a:rPr lang="zh-CN" altLang="en-US" sz="2400" dirty="0">
                <a:solidFill>
                  <a:srgbClr val="CC0000"/>
                </a:solidFill>
                <a:latin typeface="楷体_GB2312" pitchFamily="49" charset="-122"/>
              </a:rPr>
              <a:t>、二值数字逻辑和逻辑电平</a:t>
            </a:r>
          </a:p>
        </p:txBody>
      </p:sp>
      <p:sp>
        <p:nvSpPr>
          <p:cNvPr id="398371" name="Rectangle 35"/>
          <p:cNvSpPr/>
          <p:nvPr/>
        </p:nvSpPr>
        <p:spPr>
          <a:xfrm>
            <a:off x="873125" y="3403600"/>
            <a:ext cx="7389813" cy="457200"/>
          </a:xfrm>
          <a:prstGeom prst="rect">
            <a:avLst/>
          </a:prstGeom>
          <a:noFill/>
          <a:ln w="12700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   a 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、在电路中用低、高电平表示</a:t>
            </a: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0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、</a:t>
            </a: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1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两种逻辑状态</a:t>
            </a:r>
          </a:p>
        </p:txBody>
      </p:sp>
      <p:sp>
        <p:nvSpPr>
          <p:cNvPr id="398372" name="Text Box 36"/>
          <p:cNvSpPr txBox="1">
            <a:spLocks noChangeArrowheads="1"/>
          </p:cNvSpPr>
          <p:nvPr/>
        </p:nvSpPr>
        <p:spPr bwMode="auto">
          <a:xfrm>
            <a:off x="2484438" y="1819275"/>
            <a:ext cx="5616575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R="0" defTabSz="914400" eaLnBrk="1" hangingPunct="1">
              <a:lnSpc>
                <a:spcPct val="145000"/>
              </a:lnSpc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1" lang="en-US" altLang="zh-CN" sz="2400" kern="1200" cap="none" spc="0" normalizeH="0" baseline="0" noProof="0">
                <a:solidFill>
                  <a:srgbClr val="040468"/>
                </a:solidFill>
                <a:latin typeface="楷体_GB2312" pitchFamily="49" charset="-122"/>
                <a:ea typeface="楷体_GB2312" pitchFamily="49" charset="-122"/>
                <a:cs typeface="+mn-cs"/>
              </a:rPr>
              <a:t> </a:t>
            </a:r>
            <a:r>
              <a:rPr kumimoji="1" lang="en-US" altLang="zh-CN" sz="2400" kern="1200" cap="none" spc="0" normalizeH="0" baseline="0" noProof="0">
                <a:solidFill>
                  <a:schemeClr val="folHlink"/>
                </a:solidFill>
                <a:latin typeface="楷体_GB2312" pitchFamily="49" charset="-122"/>
                <a:ea typeface="楷体_GB2312" pitchFamily="49" charset="-122"/>
                <a:cs typeface="+mn-cs"/>
              </a:rPr>
              <a:t>0</a:t>
            </a:r>
            <a:r>
              <a:rPr kumimoji="1" lang="zh-CN" altLang="en-US" sz="2400" kern="1200" cap="none" spc="0" normalizeH="0" baseline="0" noProof="0">
                <a:solidFill>
                  <a:schemeClr val="folHlink"/>
                </a:solidFill>
                <a:latin typeface="楷体_GB2312" pitchFamily="49" charset="-122"/>
                <a:ea typeface="楷体_GB2312" pitchFamily="49" charset="-122"/>
                <a:cs typeface="+mn-cs"/>
              </a:rPr>
              <a:t>、</a:t>
            </a:r>
            <a:r>
              <a:rPr kumimoji="1" lang="en-US" altLang="zh-CN" sz="2400" kern="1200" cap="none" spc="0" normalizeH="0" baseline="0" noProof="0">
                <a:solidFill>
                  <a:schemeClr val="folHlink"/>
                </a:solidFill>
                <a:latin typeface="楷体_GB2312" pitchFamily="49" charset="-122"/>
                <a:ea typeface="楷体_GB2312" pitchFamily="49" charset="-122"/>
                <a:cs typeface="+mn-cs"/>
              </a:rPr>
              <a:t>1</a:t>
            </a:r>
            <a:r>
              <a:rPr kumimoji="1" lang="zh-CN" altLang="en-US" sz="2400" kern="1200" cap="none" spc="0" normalizeH="0" baseline="0" noProof="0">
                <a:solidFill>
                  <a:srgbClr val="040468"/>
                </a:solidFill>
                <a:latin typeface="楷体_GB2312" pitchFamily="49" charset="-122"/>
                <a:ea typeface="楷体_GB2312" pitchFamily="49" charset="-122"/>
                <a:cs typeface="+mn-cs"/>
              </a:rPr>
              <a:t>数码</a:t>
            </a:r>
            <a:r>
              <a:rPr kumimoji="1" lang="en-US" altLang="zh-CN" sz="2400" kern="1200" cap="none" spc="0" normalizeH="0" baseline="0" noProof="0">
                <a:solidFill>
                  <a:srgbClr val="040468"/>
                </a:solidFill>
                <a:latin typeface="楷体_GB2312" pitchFamily="49" charset="-122"/>
                <a:ea typeface="楷体_GB2312" pitchFamily="49" charset="-122"/>
                <a:cs typeface="+mn-cs"/>
              </a:rPr>
              <a:t>---</a:t>
            </a:r>
            <a:r>
              <a:rPr kumimoji="0" lang="zh-CN" altLang="en-US" sz="2400" kern="1200" cap="none" spc="0" normalizeH="0" baseline="0" noProof="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楷体_GB2312" pitchFamily="49" charset="-122"/>
                <a:cs typeface="+mn-cs"/>
              </a:rPr>
              <a:t>表示数量时称二进制数</a:t>
            </a:r>
          </a:p>
        </p:txBody>
      </p:sp>
      <p:grpSp>
        <p:nvGrpSpPr>
          <p:cNvPr id="398373" name="Group 37"/>
          <p:cNvGrpSpPr/>
          <p:nvPr/>
        </p:nvGrpSpPr>
        <p:grpSpPr>
          <a:xfrm>
            <a:off x="612775" y="2900363"/>
            <a:ext cx="1462088" cy="457200"/>
            <a:chOff x="481" y="2070"/>
            <a:chExt cx="921" cy="288"/>
          </a:xfrm>
        </p:grpSpPr>
        <p:sp>
          <p:nvSpPr>
            <p:cNvPr id="29708" name="Rectangle 38"/>
            <p:cNvSpPr/>
            <p:nvPr/>
          </p:nvSpPr>
          <p:spPr>
            <a:xfrm>
              <a:off x="481" y="2197"/>
              <a:ext cx="56" cy="56"/>
            </a:xfrm>
            <a:prstGeom prst="rect">
              <a:avLst/>
            </a:prstGeom>
            <a:solidFill>
              <a:srgbClr val="FF0000"/>
            </a:solidFill>
            <a:ln w="12700" cap="flat" cmpd="sng">
              <a:solidFill>
                <a:srgbClr val="FF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dirty="0">
                <a:ea typeface="宋体" pitchFamily="2" charset="-122"/>
              </a:endParaRPr>
            </a:p>
          </p:txBody>
        </p:sp>
        <p:sp>
          <p:nvSpPr>
            <p:cNvPr id="29709" name="Rectangle 39"/>
            <p:cNvSpPr/>
            <p:nvPr/>
          </p:nvSpPr>
          <p:spPr>
            <a:xfrm>
              <a:off x="514" y="2070"/>
              <a:ext cx="888" cy="288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zh-CN" altLang="en-US" sz="2400" dirty="0">
                  <a:solidFill>
                    <a:srgbClr val="040468"/>
                  </a:solidFill>
                  <a:latin typeface="楷体_GB2312" pitchFamily="49" charset="-122"/>
                </a:rPr>
                <a:t>表示方式</a:t>
              </a:r>
            </a:p>
          </p:txBody>
        </p:sp>
      </p:grpSp>
      <p:grpSp>
        <p:nvGrpSpPr>
          <p:cNvPr id="398376" name="Group 40"/>
          <p:cNvGrpSpPr/>
          <p:nvPr/>
        </p:nvGrpSpPr>
        <p:grpSpPr>
          <a:xfrm>
            <a:off x="612775" y="1676400"/>
            <a:ext cx="2074863" cy="457200"/>
            <a:chOff x="481" y="2070"/>
            <a:chExt cx="1307" cy="288"/>
          </a:xfrm>
        </p:grpSpPr>
        <p:sp>
          <p:nvSpPr>
            <p:cNvPr id="29706" name="Rectangle 41"/>
            <p:cNvSpPr/>
            <p:nvPr/>
          </p:nvSpPr>
          <p:spPr>
            <a:xfrm>
              <a:off x="481" y="2197"/>
              <a:ext cx="56" cy="56"/>
            </a:xfrm>
            <a:prstGeom prst="rect">
              <a:avLst/>
            </a:prstGeom>
            <a:solidFill>
              <a:srgbClr val="FF0000"/>
            </a:solidFill>
            <a:ln w="12700" cap="flat" cmpd="sng">
              <a:solidFill>
                <a:srgbClr val="FF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none" anchor="ctr" anchorCtr="0"/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dirty="0">
                <a:ea typeface="宋体" pitchFamily="2" charset="-122"/>
              </a:endParaRPr>
            </a:p>
          </p:txBody>
        </p:sp>
        <p:sp>
          <p:nvSpPr>
            <p:cNvPr id="29707" name="Rectangle 42"/>
            <p:cNvSpPr/>
            <p:nvPr/>
          </p:nvSpPr>
          <p:spPr>
            <a:xfrm>
              <a:off x="514" y="2070"/>
              <a:ext cx="1274" cy="288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none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zh-CN" altLang="en-US" sz="2400" dirty="0">
                  <a:solidFill>
                    <a:srgbClr val="040468"/>
                  </a:solidFill>
                  <a:latin typeface="Arial" panose="020B0604020202020204" pitchFamily="34" charset="0"/>
                </a:rPr>
                <a:t>二值数字逻辑</a:t>
              </a:r>
              <a:endParaRPr lang="zh-CN" altLang="en-US" sz="2400" dirty="0">
                <a:solidFill>
                  <a:srgbClr val="040468"/>
                </a:solidFill>
                <a:latin typeface="楷体_GB2312" pitchFamily="49" charset="-122"/>
              </a:endParaRPr>
            </a:p>
          </p:txBody>
        </p:sp>
      </p:grpSp>
      <p:sp>
        <p:nvSpPr>
          <p:cNvPr id="398379" name="Rectangle 43"/>
          <p:cNvSpPr>
            <a:spLocks noChangeArrowheads="1"/>
          </p:cNvSpPr>
          <p:nvPr/>
        </p:nvSpPr>
        <p:spPr bwMode="auto">
          <a:xfrm>
            <a:off x="2052638" y="2420938"/>
            <a:ext cx="7235825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889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45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40468"/>
                </a:solidFill>
                <a:effectLst/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            ---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楷体_GB2312" pitchFamily="49" charset="-122"/>
                <a:ea typeface="楷体_GB2312" pitchFamily="49" charset="-122"/>
                <a:cs typeface="+mn-cs"/>
              </a:rPr>
              <a:t>表示事物状态时称二值逻辑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398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98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500"/>
                                        <p:tgtEl>
                                          <p:spTgt spid="398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398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98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398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98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8370" grpId="0"/>
      <p:bldP spid="398371" grpId="0"/>
      <p:bldP spid="398372" grpId="0"/>
      <p:bldP spid="39837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412" name="Rectangle 4"/>
          <p:cNvSpPr/>
          <p:nvPr/>
        </p:nvSpPr>
        <p:spPr>
          <a:xfrm>
            <a:off x="0" y="5661025"/>
            <a:ext cx="4476750" cy="457200"/>
          </a:xfrm>
          <a:prstGeom prst="rect">
            <a:avLst/>
          </a:prstGeom>
          <a:noFill/>
          <a:ln w="12700">
            <a:noFill/>
          </a:ln>
        </p:spPr>
        <p:txBody>
          <a:bodyPr wrap="none" anchor="ctr" anchorCtr="0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  <a:cs typeface="Times New Roman" panose="02020603050405020304" pitchFamily="18" charset="0"/>
              </a:rPr>
              <a:t>(a) 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  <a:cs typeface="Times New Roman" panose="02020603050405020304" pitchFamily="18" charset="0"/>
              </a:rPr>
              <a:t>用逻辑电平描述的数字波形</a:t>
            </a:r>
            <a:endParaRPr lang="zh-CN" altLang="en-US" sz="2400" dirty="0">
              <a:solidFill>
                <a:srgbClr val="040468"/>
              </a:solidFill>
              <a:latin typeface="楷体_GB2312" pitchFamily="49" charset="-122"/>
              <a:ea typeface="Times New Roman" panose="02020603050405020304" pitchFamily="18" charset="0"/>
            </a:endParaRPr>
          </a:p>
        </p:txBody>
      </p:sp>
      <p:sp>
        <p:nvSpPr>
          <p:cNvPr id="401413" name="Rectangle 5"/>
          <p:cNvSpPr/>
          <p:nvPr/>
        </p:nvSpPr>
        <p:spPr>
          <a:xfrm>
            <a:off x="4643438" y="5661025"/>
            <a:ext cx="3995737" cy="4572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>
              <a:spcBef>
                <a:spcPct val="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(b) 16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位数据的图形表示</a:t>
            </a:r>
          </a:p>
        </p:txBody>
      </p:sp>
      <p:sp>
        <p:nvSpPr>
          <p:cNvPr id="33796" name="Rectangle 6"/>
          <p:cNvSpPr/>
          <p:nvPr/>
        </p:nvSpPr>
        <p:spPr>
          <a:xfrm>
            <a:off x="963613" y="549275"/>
            <a:ext cx="3744912" cy="457200"/>
          </a:xfrm>
          <a:prstGeom prst="rect">
            <a:avLst/>
          </a:prstGeom>
          <a:noFill/>
          <a:ln w="12700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CC0000"/>
                </a:solidFill>
                <a:latin typeface="楷体_GB2312" pitchFamily="49" charset="-122"/>
                <a:cs typeface="Times New Roman" panose="02020603050405020304" pitchFamily="18" charset="0"/>
              </a:rPr>
              <a:t>数字波形</a:t>
            </a:r>
            <a:endParaRPr lang="zh-CN" altLang="en-US" sz="2400" dirty="0">
              <a:solidFill>
                <a:srgbClr val="CC0000"/>
              </a:solidFill>
              <a:latin typeface="楷体_GB2312" pitchFamily="49" charset="-122"/>
              <a:ea typeface="Times New Roman" panose="02020603050405020304" pitchFamily="18" charset="0"/>
            </a:endParaRPr>
          </a:p>
        </p:txBody>
      </p:sp>
      <p:sp>
        <p:nvSpPr>
          <p:cNvPr id="401415" name="Rectangle 7"/>
          <p:cNvSpPr/>
          <p:nvPr/>
        </p:nvSpPr>
        <p:spPr>
          <a:xfrm>
            <a:off x="827088" y="1268413"/>
            <a:ext cx="7083425" cy="457200"/>
          </a:xfrm>
          <a:prstGeom prst="rect">
            <a:avLst/>
          </a:prstGeom>
          <a:noFill/>
          <a:ln w="12700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数字波形</a:t>
            </a: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------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是信号逻辑电平对时间的图形表示</a:t>
            </a: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.</a:t>
            </a:r>
          </a:p>
        </p:txBody>
      </p:sp>
      <p:graphicFrame>
        <p:nvGraphicFramePr>
          <p:cNvPr id="33798" name="Object 8"/>
          <p:cNvGraphicFramePr>
            <a:graphicFrameLocks noChangeAspect="1"/>
          </p:cNvGraphicFramePr>
          <p:nvPr/>
        </p:nvGraphicFramePr>
        <p:xfrm>
          <a:off x="1116013" y="1916113"/>
          <a:ext cx="6985000" cy="3611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4545925" imgH="12696825" progId="Photoshop.Image.8">
                  <p:embed/>
                </p:oleObj>
              </mc:Choice>
              <mc:Fallback>
                <p:oleObj r:id="rId2" imgW="24545925" imgH="12696825" progId="Photoshop.Image.8">
                  <p:embed/>
                  <p:pic>
                    <p:nvPicPr>
                      <p:cNvPr id="0" name="图片 308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6013" y="1916113"/>
                        <a:ext cx="6985000" cy="36115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401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2" dur="500"/>
                                        <p:tgtEl>
                                          <p:spTgt spid="401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500"/>
                                        <p:tgtEl>
                                          <p:spTgt spid="401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1412" grpId="0"/>
      <p:bldP spid="401413" grpId="0"/>
      <p:bldP spid="40141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818" name="Object 4"/>
          <p:cNvGraphicFramePr>
            <a:graphicFrameLocks noChangeAspect="1"/>
          </p:cNvGraphicFramePr>
          <p:nvPr/>
        </p:nvGraphicFramePr>
        <p:xfrm>
          <a:off x="107950" y="2070100"/>
          <a:ext cx="8928100" cy="333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9117925" imgH="10868025" progId="Photoshop.Image.8">
                  <p:embed/>
                </p:oleObj>
              </mc:Choice>
              <mc:Fallback>
                <p:oleObj r:id="rId2" imgW="29117925" imgH="10868025" progId="Photoshop.Image.8">
                  <p:embed/>
                  <p:pic>
                    <p:nvPicPr>
                      <p:cNvPr id="0" name="图片 308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7950" y="2070100"/>
                        <a:ext cx="8928100" cy="33321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2437" name="AutoShape 5"/>
          <p:cNvSpPr/>
          <p:nvPr/>
        </p:nvSpPr>
        <p:spPr>
          <a:xfrm>
            <a:off x="4500563" y="1946275"/>
            <a:ext cx="1328737" cy="381000"/>
          </a:xfrm>
          <a:prstGeom prst="wedgeRoundRectCallout">
            <a:avLst>
              <a:gd name="adj1" fmla="val 64218"/>
              <a:gd name="adj2" fmla="val 243333"/>
              <a:gd name="adj3" fmla="val 16667"/>
            </a:avLst>
          </a:prstGeom>
          <a:noFill/>
          <a:ln w="19050" cap="flat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8000" tIns="10800" rIns="18000" bIns="1080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高电平</a:t>
            </a:r>
          </a:p>
        </p:txBody>
      </p:sp>
      <p:sp>
        <p:nvSpPr>
          <p:cNvPr id="402438" name="AutoShape 6"/>
          <p:cNvSpPr/>
          <p:nvPr/>
        </p:nvSpPr>
        <p:spPr>
          <a:xfrm>
            <a:off x="6948488" y="2162175"/>
            <a:ext cx="1373187" cy="381000"/>
          </a:xfrm>
          <a:prstGeom prst="wedgeRoundRectCallout">
            <a:avLst>
              <a:gd name="adj1" fmla="val -82139"/>
              <a:gd name="adj2" fmla="val 295000"/>
              <a:gd name="adj3" fmla="val 16667"/>
            </a:avLst>
          </a:prstGeom>
          <a:noFill/>
          <a:ln w="19050" cap="flat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8000" tIns="10800" rIns="18000" bIns="1080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低电平</a:t>
            </a:r>
          </a:p>
        </p:txBody>
      </p:sp>
      <p:sp>
        <p:nvSpPr>
          <p:cNvPr id="402439" name="AutoShape 7"/>
          <p:cNvSpPr/>
          <p:nvPr/>
        </p:nvSpPr>
        <p:spPr>
          <a:xfrm>
            <a:off x="7596188" y="3314700"/>
            <a:ext cx="1208087" cy="452438"/>
          </a:xfrm>
          <a:prstGeom prst="wedgeRoundRectCallout">
            <a:avLst>
              <a:gd name="adj1" fmla="val -81407"/>
              <a:gd name="adj2" fmla="val 186139"/>
              <a:gd name="adj3" fmla="val 16667"/>
            </a:avLst>
          </a:prstGeom>
          <a:noFill/>
          <a:ln w="19050" cap="flat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8000" tIns="10800" rIns="18000" bIns="1080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有脉冲</a:t>
            </a:r>
          </a:p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endParaRPr lang="en-US" altLang="zh-CN" sz="2400" dirty="0">
              <a:solidFill>
                <a:srgbClr val="040468"/>
              </a:solidFill>
              <a:latin typeface="楷体_GB2312" pitchFamily="49" charset="-122"/>
            </a:endParaRPr>
          </a:p>
        </p:txBody>
      </p:sp>
      <p:sp>
        <p:nvSpPr>
          <p:cNvPr id="402440" name="Rectangle 8"/>
          <p:cNvSpPr/>
          <p:nvPr/>
        </p:nvSpPr>
        <p:spPr>
          <a:xfrm>
            <a:off x="3924300" y="1370013"/>
            <a:ext cx="1563688" cy="457200"/>
          </a:xfrm>
          <a:prstGeom prst="rect">
            <a:avLst/>
          </a:prstGeom>
          <a:noFill/>
          <a:ln w="12700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*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非归零型</a:t>
            </a:r>
          </a:p>
        </p:txBody>
      </p:sp>
      <p:sp>
        <p:nvSpPr>
          <p:cNvPr id="402441" name="Rectangle 9"/>
          <p:cNvSpPr/>
          <p:nvPr/>
        </p:nvSpPr>
        <p:spPr>
          <a:xfrm>
            <a:off x="6084888" y="1370013"/>
            <a:ext cx="1257300" cy="457200"/>
          </a:xfrm>
          <a:prstGeom prst="rect">
            <a:avLst/>
          </a:prstGeom>
          <a:noFill/>
          <a:ln w="12700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*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归零型</a:t>
            </a:r>
          </a:p>
        </p:txBody>
      </p:sp>
      <p:sp>
        <p:nvSpPr>
          <p:cNvPr id="402442" name="Rectangle 10"/>
          <p:cNvSpPr/>
          <p:nvPr/>
        </p:nvSpPr>
        <p:spPr>
          <a:xfrm>
            <a:off x="1187450" y="5300663"/>
            <a:ext cx="5916613" cy="461962"/>
          </a:xfrm>
          <a:prstGeom prst="rect">
            <a:avLst/>
          </a:prstGeom>
          <a:noFill/>
          <a:ln w="12700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 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比特率 </a:t>
            </a: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-------- 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每秒钟传输数据的位数</a:t>
            </a:r>
          </a:p>
        </p:txBody>
      </p:sp>
      <p:sp>
        <p:nvSpPr>
          <p:cNvPr id="402443" name="AutoShape 11"/>
          <p:cNvSpPr/>
          <p:nvPr/>
        </p:nvSpPr>
        <p:spPr>
          <a:xfrm>
            <a:off x="7385050" y="4756150"/>
            <a:ext cx="1208088" cy="381000"/>
          </a:xfrm>
          <a:prstGeom prst="wedgeRoundRectCallout">
            <a:avLst>
              <a:gd name="adj1" fmla="val -106505"/>
              <a:gd name="adj2" fmla="val -84167"/>
              <a:gd name="adj3" fmla="val 16667"/>
            </a:avLst>
          </a:prstGeom>
          <a:noFill/>
          <a:ln w="19050" cap="flat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8000" tIns="10800" rIns="18000" bIns="1080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无脉冲</a:t>
            </a:r>
          </a:p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endParaRPr lang="en-US" altLang="zh-CN" sz="2400" dirty="0">
              <a:solidFill>
                <a:srgbClr val="040468"/>
              </a:solidFill>
              <a:latin typeface="楷体_GB2312" pitchFamily="49" charset="-122"/>
            </a:endParaRPr>
          </a:p>
        </p:txBody>
      </p:sp>
      <p:sp>
        <p:nvSpPr>
          <p:cNvPr id="402444" name="Rectangle 12"/>
          <p:cNvSpPr/>
          <p:nvPr/>
        </p:nvSpPr>
        <p:spPr>
          <a:xfrm>
            <a:off x="468313" y="1341438"/>
            <a:ext cx="3557587" cy="457200"/>
          </a:xfrm>
          <a:prstGeom prst="rect">
            <a:avLst/>
          </a:prstGeom>
          <a:noFill/>
          <a:ln w="12700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(1)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数字波形的两种类型</a:t>
            </a: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: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74040" y="5779135"/>
            <a:ext cx="84194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/>
              <a:t>非归零型信号在一个时间拍内不归零，而归零型信号在一个时间拍内会归零。只有作为时序控制信号使用的时钟脉冲是归零型，除此之外的大多数数字信号基本都是非归零型，非归零型信号使用较为广泛</a:t>
            </a:r>
            <a:r>
              <a:rPr lang="zh-CN" altLang="en-US"/>
              <a:t>。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402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402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402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402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402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402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500"/>
                                        <p:tgtEl>
                                          <p:spTgt spid="402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402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2437" grpId="0" animBg="1"/>
      <p:bldP spid="402438" grpId="0" animBg="1"/>
      <p:bldP spid="402439" grpId="0" animBg="1"/>
      <p:bldP spid="402440" grpId="0"/>
      <p:bldP spid="402441" grpId="0"/>
      <p:bldP spid="402442" grpId="0"/>
      <p:bldP spid="402443" grpId="0" animBg="1"/>
      <p:bldP spid="40244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842" name="Object 4"/>
          <p:cNvGraphicFramePr>
            <a:graphicFrameLocks noChangeAspect="1"/>
          </p:cNvGraphicFramePr>
          <p:nvPr/>
        </p:nvGraphicFramePr>
        <p:xfrm>
          <a:off x="203200" y="2060575"/>
          <a:ext cx="8616950" cy="352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9003625" imgH="8810625" progId="Photoshop.Image.8">
                  <p:embed/>
                </p:oleObj>
              </mc:Choice>
              <mc:Fallback>
                <p:oleObj r:id="rId2" imgW="29003625" imgH="8810625" progId="Photoshop.Image.8">
                  <p:embed/>
                  <p:pic>
                    <p:nvPicPr>
                      <p:cNvPr id="0" name="图片 308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3200" y="2060575"/>
                        <a:ext cx="8616950" cy="352901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843" name="Rectangle 5"/>
          <p:cNvSpPr/>
          <p:nvPr/>
        </p:nvSpPr>
        <p:spPr>
          <a:xfrm>
            <a:off x="611188" y="1125538"/>
            <a:ext cx="3109912" cy="469900"/>
          </a:xfrm>
          <a:prstGeom prst="rect">
            <a:avLst/>
          </a:prstGeom>
          <a:noFill/>
          <a:ln w="12700" cap="flat" cmpd="sng">
            <a:solidFill>
              <a:srgbClr val="FFFFFF">
                <a:alpha val="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400" dirty="0">
                <a:solidFill>
                  <a:srgbClr val="040468"/>
                </a:solidFill>
                <a:latin typeface="楷体_GB2312" pitchFamily="49" charset="-122"/>
              </a:rPr>
              <a:t>(2)</a:t>
            </a: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周期性和非周期性</a:t>
            </a:r>
          </a:p>
        </p:txBody>
      </p:sp>
      <p:sp>
        <p:nvSpPr>
          <p:cNvPr id="35844" name="AutoShape 6"/>
          <p:cNvSpPr>
            <a:spLocks noChangeAspect="1" noTextEdit="1"/>
          </p:cNvSpPr>
          <p:nvPr/>
        </p:nvSpPr>
        <p:spPr>
          <a:xfrm>
            <a:off x="1370013" y="2152650"/>
            <a:ext cx="6026150" cy="2287588"/>
          </a:xfrm>
          <a:prstGeom prst="rect">
            <a:avLst/>
          </a:prstGeom>
          <a:noFill/>
          <a:ln w="9525" cap="flat" cmpd="sng">
            <a:solidFill>
              <a:srgbClr val="FFFFFF">
                <a:alpha val="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45" name="Rectangle 7"/>
          <p:cNvSpPr/>
          <p:nvPr/>
        </p:nvSpPr>
        <p:spPr>
          <a:xfrm>
            <a:off x="2773363" y="4264025"/>
            <a:ext cx="138112" cy="314325"/>
          </a:xfrm>
          <a:prstGeom prst="rect">
            <a:avLst/>
          </a:prstGeom>
          <a:noFill/>
          <a:ln w="9525" cap="flat" cmpd="sng">
            <a:solidFill>
              <a:schemeClr val="bg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lIns="0" tIns="0" rIns="0" bIns="0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000" dirty="0">
                <a:solidFill>
                  <a:srgbClr val="040468"/>
                </a:solidFill>
                <a:latin typeface="楷体_GB2312" pitchFamily="49" charset="-122"/>
              </a:rPr>
              <a:t> </a:t>
            </a:r>
            <a:endParaRPr lang="en-US" altLang="zh-CN" sz="2000" b="0" dirty="0">
              <a:solidFill>
                <a:srgbClr val="040468"/>
              </a:solidFill>
              <a:latin typeface="楷体_GB2312" pitchFamily="49" charset="-122"/>
            </a:endParaRPr>
          </a:p>
        </p:txBody>
      </p:sp>
      <p:grpSp>
        <p:nvGrpSpPr>
          <p:cNvPr id="35846" name="Group 8"/>
          <p:cNvGrpSpPr/>
          <p:nvPr/>
        </p:nvGrpSpPr>
        <p:grpSpPr>
          <a:xfrm>
            <a:off x="842963" y="1865313"/>
            <a:ext cx="6864350" cy="4016375"/>
            <a:chOff x="1104" y="2160"/>
            <a:chExt cx="3648" cy="1872"/>
          </a:xfrm>
        </p:grpSpPr>
        <p:sp>
          <p:nvSpPr>
            <p:cNvPr id="35850" name="Text Box 9"/>
            <p:cNvSpPr txBox="1"/>
            <p:nvPr/>
          </p:nvSpPr>
          <p:spPr>
            <a:xfrm>
              <a:off x="2352" y="3792"/>
              <a:ext cx="1056" cy="93"/>
            </a:xfrm>
            <a:prstGeom prst="rect">
              <a:avLst/>
            </a:prstGeom>
            <a:noFill/>
            <a:ln w="19050" cap="flat" cmpd="sng">
              <a:solidFill>
                <a:schemeClr val="bg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0" tIns="0" rIns="0" bIns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lnSpc>
                  <a:spcPct val="90000"/>
                </a:lnSpc>
                <a:spcBef>
                  <a:spcPct val="50000"/>
                </a:spcBef>
                <a:buClrTx/>
                <a:buFontTx/>
                <a:buNone/>
              </a:pPr>
              <a:endParaRPr lang="en-GB" altLang="zh-CN" sz="2000" baseline="-25000" dirty="0">
                <a:solidFill>
                  <a:srgbClr val="040468"/>
                </a:solidFill>
                <a:latin typeface="楷体_GB2312" pitchFamily="49" charset="-122"/>
              </a:endParaRPr>
            </a:p>
          </p:txBody>
        </p:sp>
        <p:sp>
          <p:nvSpPr>
            <p:cNvPr id="35851" name="Rectangle 10"/>
            <p:cNvSpPr/>
            <p:nvPr/>
          </p:nvSpPr>
          <p:spPr>
            <a:xfrm>
              <a:off x="1104" y="2160"/>
              <a:ext cx="3648" cy="1872"/>
            </a:xfrm>
            <a:prstGeom prst="rect">
              <a:avLst/>
            </a:prstGeom>
            <a:noFill/>
            <a:ln w="19050" cap="flat" cmpd="sng">
              <a:solidFill>
                <a:srgbClr val="FFFFFF">
                  <a:alpha val="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 anchorCtr="0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dirty="0">
                <a:ea typeface="宋体" pitchFamily="2" charset="-122"/>
              </a:endParaRPr>
            </a:p>
          </p:txBody>
        </p:sp>
      </p:grpSp>
      <p:sp>
        <p:nvSpPr>
          <p:cNvPr id="403467" name="AutoShape 11"/>
          <p:cNvSpPr/>
          <p:nvPr/>
        </p:nvSpPr>
        <p:spPr>
          <a:xfrm>
            <a:off x="5076825" y="1628775"/>
            <a:ext cx="2808288" cy="676275"/>
          </a:xfrm>
          <a:prstGeom prst="wedgeRoundRectCallout">
            <a:avLst>
              <a:gd name="adj1" fmla="val -51468"/>
              <a:gd name="adj2" fmla="val 141079"/>
              <a:gd name="adj3" fmla="val 16667"/>
            </a:avLst>
          </a:prstGeom>
          <a:noFill/>
          <a:ln w="19050" cap="flat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8000" tIns="10800" rIns="18000" bIns="1080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非周期性数字波形</a:t>
            </a:r>
          </a:p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endParaRPr lang="en-US" altLang="zh-CN" sz="2400" dirty="0">
              <a:solidFill>
                <a:srgbClr val="040468"/>
              </a:solidFill>
              <a:latin typeface="楷体_GB2312" pitchFamily="49" charset="-122"/>
            </a:endParaRPr>
          </a:p>
        </p:txBody>
      </p:sp>
      <p:sp>
        <p:nvSpPr>
          <p:cNvPr id="403468" name="AutoShape 12"/>
          <p:cNvSpPr/>
          <p:nvPr/>
        </p:nvSpPr>
        <p:spPr>
          <a:xfrm>
            <a:off x="6227763" y="5300663"/>
            <a:ext cx="2663825" cy="381000"/>
          </a:xfrm>
          <a:prstGeom prst="wedgeRoundRectCallout">
            <a:avLst>
              <a:gd name="adj1" fmla="val -95588"/>
              <a:gd name="adj2" fmla="val -240417"/>
              <a:gd name="adj3" fmla="val 16667"/>
            </a:avLst>
          </a:prstGeom>
          <a:noFill/>
          <a:ln w="19050" cap="flat" cmpd="sng">
            <a:solidFill>
              <a:srgbClr val="FF00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8000" tIns="10800" rIns="18000" bIns="1080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40468"/>
                </a:solidFill>
                <a:latin typeface="楷体_GB2312" pitchFamily="49" charset="-122"/>
              </a:rPr>
              <a:t>周期性数字波形</a:t>
            </a:r>
          </a:p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endParaRPr lang="en-US" altLang="zh-CN" sz="2400" dirty="0">
              <a:solidFill>
                <a:srgbClr val="040468"/>
              </a:solidFill>
              <a:latin typeface="楷体_GB2312" pitchFamily="49" charset="-122"/>
            </a:endParaRPr>
          </a:p>
        </p:txBody>
      </p:sp>
      <p:sp>
        <p:nvSpPr>
          <p:cNvPr id="35849" name="Rectangle 13"/>
          <p:cNvSpPr/>
          <p:nvPr/>
        </p:nvSpPr>
        <p:spPr>
          <a:xfrm>
            <a:off x="3881438" y="3606800"/>
            <a:ext cx="1147762" cy="260350"/>
          </a:xfrm>
          <a:prstGeom prst="rect">
            <a:avLst/>
          </a:prstGeom>
          <a:noFill/>
          <a:ln w="88900">
            <a:noFill/>
          </a:ln>
        </p:spPr>
        <p:txBody>
          <a:bodyPr wrap="none" anchor="ctr" anchorCtr="0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1000" b="0" dirty="0">
                <a:latin typeface="Times New Roman" panose="02020603050405020304" pitchFamily="18" charset="0"/>
                <a:ea typeface="华康简宋" charset="-122"/>
              </a:rPr>
              <a:t>	</a:t>
            </a:r>
            <a:r>
              <a:rPr lang="en-US" altLang="zh-CN" sz="1100" b="0" dirty="0">
                <a:latin typeface="Verdana" panose="020B0604030504040204" pitchFamily="34" charset="0"/>
                <a:ea typeface="华康简宋" charset="-122"/>
              </a:rPr>
              <a:t> </a:t>
            </a:r>
            <a:endParaRPr lang="en-US" altLang="zh-CN" sz="2400" b="0" dirty="0">
              <a:latin typeface="Times New Roman" panose="02020603050405020304" pitchFamily="18" charset="0"/>
              <a:ea typeface="华康简宋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03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403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3467" grpId="0" animBg="1"/>
      <p:bldP spid="40346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3"/>
          <p:cNvSpPr txBox="1">
            <a:spLocks noChangeArrowheads="1"/>
          </p:cNvSpPr>
          <p:nvPr/>
        </p:nvSpPr>
        <p:spPr bwMode="auto">
          <a:xfrm>
            <a:off x="357188" y="428625"/>
            <a:ext cx="5943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defTabSz="914400" eaLnBrk="1" hangingPunct="1">
              <a:buClrTx/>
              <a:buSzTx/>
              <a:buFontTx/>
              <a:buNone/>
              <a:defRPr/>
            </a:pPr>
            <a:r>
              <a:rPr kumimoji="0" lang="en-US" altLang="zh-CN" sz="2400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宋体" pitchFamily="2" charset="-122"/>
                <a:ea typeface="宋体" pitchFamily="2" charset="-122"/>
                <a:cs typeface="Times New Roman" panose="02020603050405020304" pitchFamily="18" charset="0"/>
              </a:rPr>
              <a:t>2</a:t>
            </a:r>
            <a:r>
              <a:rPr kumimoji="0" lang="zh-CN" altLang="en-US" sz="2400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宋体" pitchFamily="2" charset="-122"/>
                <a:ea typeface="宋体" pitchFamily="2" charset="-122"/>
                <a:cs typeface="Times New Roman" panose="02020603050405020304" pitchFamily="18" charset="0"/>
              </a:rPr>
              <a:t>、数字逻辑电路</a:t>
            </a:r>
          </a:p>
        </p:txBody>
      </p:sp>
      <p:sp>
        <p:nvSpPr>
          <p:cNvPr id="3" name="Text Box 15"/>
          <p:cNvSpPr txBox="1"/>
          <p:nvPr/>
        </p:nvSpPr>
        <p:spPr>
          <a:xfrm>
            <a:off x="427038" y="1119188"/>
            <a:ext cx="8077200" cy="12017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FF9900"/>
                </a:solidFill>
                <a:latin typeface="Times New Roman" panose="02020603050405020304" pitchFamily="18" charset="0"/>
                <a:ea typeface="宋体" pitchFamily="2" charset="-122"/>
              </a:rPr>
              <a:t>　　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用来处理数字信号的电子线路称为</a:t>
            </a:r>
            <a:r>
              <a:rPr lang="zh-CN" altLang="en-US" sz="2400" dirty="0">
                <a:solidFill>
                  <a:srgbClr val="A60000"/>
                </a:solidFill>
                <a:latin typeface="Times New Roman" panose="02020603050405020304" pitchFamily="18" charset="0"/>
                <a:ea typeface="宋体" pitchFamily="2" charset="-122"/>
              </a:rPr>
              <a:t>数字电路。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由于数字电路的各种功能是通过逻辑运算和逻辑判断来实现的，所以数字电路又称为</a:t>
            </a:r>
            <a:r>
              <a:rPr lang="zh-CN" altLang="en-US" sz="2400" dirty="0">
                <a:solidFill>
                  <a:srgbClr val="A60000"/>
                </a:solidFill>
                <a:latin typeface="Times New Roman" panose="02020603050405020304" pitchFamily="18" charset="0"/>
                <a:ea typeface="宋体" pitchFamily="2" charset="-122"/>
              </a:rPr>
              <a:t>数字逻辑电路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或者</a:t>
            </a:r>
            <a:r>
              <a:rPr lang="zh-CN" altLang="en-US" sz="2400" dirty="0">
                <a:solidFill>
                  <a:srgbClr val="A60000"/>
                </a:solidFill>
                <a:latin typeface="Times New Roman" panose="02020603050405020304" pitchFamily="18" charset="0"/>
                <a:ea typeface="宋体" pitchFamily="2" charset="-122"/>
              </a:rPr>
              <a:t>逻辑电路。</a:t>
            </a:r>
            <a:r>
              <a:rPr lang="zh-CN" altLang="en-US" sz="2400" dirty="0">
                <a:solidFill>
                  <a:srgbClr val="FF3300"/>
                </a:solidFill>
                <a:latin typeface="Times New Roman" panose="02020603050405020304" pitchFamily="18" charset="0"/>
                <a:ea typeface="宋体" pitchFamily="2" charset="-122"/>
              </a:rPr>
              <a:t>         </a:t>
            </a:r>
            <a:endParaRPr lang="zh-CN" altLang="en-US" sz="2400" dirty="0">
              <a:latin typeface="Times New Roman" panose="02020603050405020304" pitchFamily="18" charset="0"/>
              <a:ea typeface="宋体" pitchFamily="2" charset="-122"/>
            </a:endParaRPr>
          </a:p>
        </p:txBody>
      </p:sp>
      <p:sp>
        <p:nvSpPr>
          <p:cNvPr id="4" name="Text Box 22"/>
          <p:cNvSpPr txBox="1">
            <a:spLocks noChangeArrowheads="1"/>
          </p:cNvSpPr>
          <p:nvPr/>
        </p:nvSpPr>
        <p:spPr bwMode="auto">
          <a:xfrm>
            <a:off x="500063" y="2924175"/>
            <a:ext cx="7896225" cy="10779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algn="just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latin typeface="Arial Narrow" panose="020B0606020202030204" pitchFamily="34" charset="0"/>
                <a:ea typeface="宋体" pitchFamily="2" charset="-122"/>
                <a:cs typeface="+mn-cs"/>
              </a:rPr>
              <a:t>　　</a:t>
            </a:r>
            <a:r>
              <a:rPr kumimoji="0" lang="en-US" altLang="zh-CN" sz="2000" kern="1200" cap="none" spc="0" normalizeH="0" baseline="0" noProof="0" dirty="0">
                <a:latin typeface="+mn-ea"/>
                <a:ea typeface="+mn-ea"/>
                <a:cs typeface="+mn-cs"/>
              </a:rPr>
              <a:t>(1)</a:t>
            </a: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+mn-cs"/>
              </a:rPr>
              <a:t> 电路的基本工作信号是二值信号。它表现为电路中电压的“高”或“低”、开关的“接通”或“断开”、晶体管的“导通”或“截止”等两种稳定的物理状态。 </a:t>
            </a:r>
          </a:p>
        </p:txBody>
      </p:sp>
      <p:sp>
        <p:nvSpPr>
          <p:cNvPr id="5" name="Text Box 25"/>
          <p:cNvSpPr txBox="1">
            <a:spLocks noChangeArrowheads="1"/>
          </p:cNvSpPr>
          <p:nvPr/>
        </p:nvSpPr>
        <p:spPr bwMode="auto">
          <a:xfrm>
            <a:off x="473075" y="2320925"/>
            <a:ext cx="4816475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en-US" altLang="zh-CN" sz="2400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  <a:ea typeface="宋体" pitchFamily="2" charset="-122"/>
                <a:cs typeface="+mn-cs"/>
              </a:rPr>
              <a:t>  </a:t>
            </a:r>
            <a:r>
              <a:rPr kumimoji="0" lang="zh-CN" altLang="en-US" sz="2400" kern="1200" cap="none" spc="0" normalizeH="0" baseline="0" noProof="0" dirty="0">
                <a:solidFill>
                  <a:schemeClr val="accent2">
                    <a:lumMod val="75000"/>
                  </a:schemeClr>
                </a:solidFill>
                <a:latin typeface="宋体" pitchFamily="2" charset="-122"/>
                <a:ea typeface="宋体" pitchFamily="2" charset="-122"/>
                <a:cs typeface="Times New Roman" panose="02020603050405020304" pitchFamily="18" charset="0"/>
              </a:rPr>
              <a:t>数字逻辑电路具有如下特点：</a:t>
            </a:r>
          </a:p>
        </p:txBody>
      </p:sp>
      <p:sp>
        <p:nvSpPr>
          <p:cNvPr id="6" name="Text Box 26"/>
          <p:cNvSpPr txBox="1">
            <a:spLocks noChangeArrowheads="1"/>
          </p:cNvSpPr>
          <p:nvPr/>
        </p:nvSpPr>
        <p:spPr bwMode="auto">
          <a:xfrm>
            <a:off x="500063" y="4714875"/>
            <a:ext cx="8001000" cy="7699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latin typeface="Arial Narrow" panose="020B0606020202030204" pitchFamily="34" charset="0"/>
                <a:ea typeface="宋体" pitchFamily="2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000" kern="1200" cap="none" spc="0" normalizeH="0" baseline="0" noProof="0" dirty="0">
                <a:latin typeface="+mn-ea"/>
                <a:ea typeface="+mn-ea"/>
                <a:cs typeface="Times New Roman" panose="02020603050405020304" pitchFamily="18" charset="0"/>
              </a:rPr>
              <a:t>(3)</a:t>
            </a: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+mn-cs"/>
              </a:rPr>
              <a:t>电路结构简单、功耗低、便于集成制造和系列化生产；产品价格低廉、使用方便、通用性好。 </a:t>
            </a:r>
          </a:p>
        </p:txBody>
      </p:sp>
      <p:sp>
        <p:nvSpPr>
          <p:cNvPr id="7" name="Text Box 27"/>
          <p:cNvSpPr txBox="1">
            <a:spLocks noChangeArrowheads="1"/>
          </p:cNvSpPr>
          <p:nvPr/>
        </p:nvSpPr>
        <p:spPr bwMode="auto">
          <a:xfrm>
            <a:off x="500063" y="5643563"/>
            <a:ext cx="7929563" cy="7699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algn="just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zh-CN" altLang="en-US" kern="1200" cap="none" spc="0" normalizeH="0" baseline="0" noProof="0" dirty="0">
                <a:latin typeface="Arial Narrow" panose="020B0606020202030204" pitchFamily="34" charset="0"/>
                <a:ea typeface="宋体" pitchFamily="2" charset="-122"/>
                <a:cs typeface="Times New Roman" panose="02020603050405020304" pitchFamily="18" charset="0"/>
              </a:rPr>
              <a:t>　　</a:t>
            </a:r>
            <a:r>
              <a:rPr kumimoji="0" lang="en-US" altLang="zh-CN" sz="2000" kern="1200" cap="none" spc="0" normalizeH="0" baseline="0" noProof="0" dirty="0">
                <a:latin typeface="+mn-ea"/>
                <a:ea typeface="+mn-ea"/>
                <a:cs typeface="Times New Roman" panose="02020603050405020304" pitchFamily="18" charset="0"/>
              </a:rPr>
              <a:t>(4)</a:t>
            </a: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+mn-cs"/>
              </a:rPr>
              <a:t>由数字逻辑电路构成的数字系统工作速度快、精度高、功能强、可靠性好。 </a:t>
            </a:r>
          </a:p>
        </p:txBody>
      </p:sp>
      <p:sp>
        <p:nvSpPr>
          <p:cNvPr id="9" name="Text Box 22"/>
          <p:cNvSpPr txBox="1">
            <a:spLocks noChangeArrowheads="1"/>
          </p:cNvSpPr>
          <p:nvPr/>
        </p:nvSpPr>
        <p:spPr bwMode="auto">
          <a:xfrm>
            <a:off x="684213" y="4071938"/>
            <a:ext cx="7072313" cy="4000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R="0" defTabSz="914400" eaLnBrk="1" hangingPunct="1">
              <a:spcBef>
                <a:spcPct val="50000"/>
              </a:spcBef>
              <a:buClrTx/>
              <a:buSzTx/>
              <a:buFontTx/>
              <a:buNone/>
              <a:defRPr/>
            </a:pP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+mn-cs"/>
              </a:rPr>
              <a:t>  </a:t>
            </a:r>
            <a:r>
              <a:rPr kumimoji="0" lang="en-US" altLang="zh-CN" sz="2000" kern="1200" cap="none" spc="0" normalizeH="0" baseline="0" noProof="0" dirty="0">
                <a:latin typeface="+mn-ea"/>
                <a:ea typeface="+mn-ea"/>
                <a:cs typeface="+mn-cs"/>
              </a:rPr>
              <a:t>(2)</a:t>
            </a:r>
            <a:r>
              <a:rPr kumimoji="0" lang="zh-CN" altLang="en-US" sz="2000" kern="1200" cap="none" spc="0" normalizeH="0" baseline="0" noProof="0" dirty="0">
                <a:latin typeface="+mn-ea"/>
                <a:ea typeface="+mn-ea"/>
                <a:cs typeface="+mn-cs"/>
              </a:rPr>
              <a:t>电路中的半导体器件一般都工作在开、关状态。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build="p" advAuto="1000"/>
      <p:bldP spid="5" grpId="0"/>
      <p:bldP spid="6" grpId="0"/>
      <p:bldP spid="7" grpId="0"/>
      <p:bldP spid="9" grpId="0" build="p" advAuto="100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3"/>
          <p:cNvSpPr txBox="1"/>
          <p:nvPr/>
        </p:nvSpPr>
        <p:spPr>
          <a:xfrm>
            <a:off x="642938" y="500063"/>
            <a:ext cx="8077200" cy="830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</a:rPr>
              <a:t>        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由于数字逻辑电路具有上述特点，所以，数字逻辑电路的应用十分广泛。 </a:t>
            </a:r>
          </a:p>
        </p:txBody>
      </p:sp>
      <p:sp>
        <p:nvSpPr>
          <p:cNvPr id="3" name="Text Box 16"/>
          <p:cNvSpPr txBox="1"/>
          <p:nvPr/>
        </p:nvSpPr>
        <p:spPr>
          <a:xfrm>
            <a:off x="571500" y="1285875"/>
            <a:ext cx="8305800" cy="21240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just"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</a:rPr>
              <a:t>        </a:t>
            </a: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随着半导体技术和工艺的发展，出现了数字集成电路，集成电路发展十分迅速。</a:t>
            </a:r>
          </a:p>
          <a:p>
            <a:pPr marL="0" lvl="0" indent="0" algn="just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宋体" pitchFamily="2" charset="-122"/>
              </a:rPr>
              <a:t>        </a:t>
            </a:r>
            <a:r>
              <a:rPr lang="zh-CN" alt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itchFamily="2" charset="-122"/>
              </a:rPr>
              <a:t>数字集成电路按照集成度的高低可分为小规模（</a:t>
            </a:r>
            <a:r>
              <a:rPr lang="en-US" altLang="zh-CN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itchFamily="2" charset="-122"/>
              </a:rPr>
              <a:t>SSI</a:t>
            </a:r>
            <a:r>
              <a:rPr lang="zh-CN" alt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itchFamily="2" charset="-122"/>
              </a:rPr>
              <a:t>）、中规模（</a:t>
            </a:r>
            <a:r>
              <a:rPr lang="en-US" altLang="zh-CN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itchFamily="2" charset="-122"/>
              </a:rPr>
              <a:t>MSI</a:t>
            </a:r>
            <a:r>
              <a:rPr lang="zh-CN" alt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itchFamily="2" charset="-122"/>
              </a:rPr>
              <a:t>）、大规模（</a:t>
            </a:r>
            <a:r>
              <a:rPr lang="en-US" altLang="zh-CN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itchFamily="2" charset="-122"/>
              </a:rPr>
              <a:t>LSI</a:t>
            </a:r>
            <a:r>
              <a:rPr lang="zh-CN" alt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itchFamily="2" charset="-122"/>
              </a:rPr>
              <a:t>）和超大规模（</a:t>
            </a:r>
            <a:r>
              <a:rPr lang="en-US" altLang="zh-CN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itchFamily="2" charset="-122"/>
              </a:rPr>
              <a:t>VLSI</a:t>
            </a:r>
            <a:r>
              <a:rPr lang="zh-CN" alt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itchFamily="2" charset="-122"/>
              </a:rPr>
              <a:t>）几种类型。</a:t>
            </a:r>
          </a:p>
        </p:txBody>
      </p:sp>
      <p:sp>
        <p:nvSpPr>
          <p:cNvPr id="4" name="Text Box 9"/>
          <p:cNvSpPr txBox="1"/>
          <p:nvPr/>
        </p:nvSpPr>
        <p:spPr>
          <a:xfrm>
            <a:off x="250825" y="3430588"/>
            <a:ext cx="9144000" cy="2800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200" dirty="0">
                <a:solidFill>
                  <a:srgbClr val="993300"/>
                </a:solidFill>
                <a:latin typeface="Times New Roman" panose="02020603050405020304" pitchFamily="18" charset="0"/>
                <a:ea typeface="宋体" pitchFamily="2" charset="-122"/>
              </a:rPr>
              <a:t>　</a:t>
            </a:r>
            <a:r>
              <a:rPr lang="zh-CN" altLang="en-US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　</a:t>
            </a:r>
            <a:r>
              <a:rPr lang="en-US" altLang="zh-CN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1. SSI (Small Scale Integration ) </a:t>
            </a:r>
            <a:r>
              <a:rPr lang="zh-CN" altLang="en-US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小规模集成电路</a:t>
            </a:r>
            <a:r>
              <a:rPr lang="en-US" altLang="zh-CN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:</a:t>
            </a: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200" dirty="0">
                <a:solidFill>
                  <a:srgbClr val="993300"/>
                </a:solidFill>
                <a:latin typeface="Times New Roman" panose="02020603050405020304" pitchFamily="18" charset="0"/>
                <a:ea typeface="宋体" pitchFamily="2" charset="-122"/>
              </a:rPr>
              <a:t>　　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逻辑门数小于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10 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门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(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或元件数小于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100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个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)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；</a:t>
            </a: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　　</a:t>
            </a:r>
            <a:r>
              <a:rPr lang="en-US" altLang="zh-CN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2. MSI (Medium Scale Integration ) </a:t>
            </a:r>
            <a:r>
              <a:rPr lang="zh-CN" altLang="en-US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中规模集成电路</a:t>
            </a:r>
            <a:r>
              <a:rPr lang="en-US" altLang="zh-CN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:</a:t>
            </a: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200" dirty="0">
                <a:solidFill>
                  <a:srgbClr val="993300"/>
                </a:solidFill>
                <a:latin typeface="Times New Roman" panose="02020603050405020304" pitchFamily="18" charset="0"/>
                <a:ea typeface="宋体" pitchFamily="2" charset="-122"/>
              </a:rPr>
              <a:t>　　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逻辑门数为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10 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门～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99 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门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(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或元件数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100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个～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999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个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)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；</a:t>
            </a:r>
            <a:b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</a:b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　　</a:t>
            </a:r>
            <a:r>
              <a:rPr lang="en-US" altLang="zh-CN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3. LSI (Large  Scale Integration ) </a:t>
            </a:r>
            <a:r>
              <a:rPr lang="zh-CN" altLang="en-US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大规模集成电路</a:t>
            </a:r>
            <a:r>
              <a:rPr lang="en-US" altLang="zh-CN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:</a:t>
            </a: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　　逻辑门数为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100 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门～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9999 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门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(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或元件数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1000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个～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99999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个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)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；</a:t>
            </a:r>
            <a:b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</a:b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　　</a:t>
            </a:r>
            <a:r>
              <a:rPr lang="en-US" altLang="zh-CN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4. VLSI (Very Large Scale Integration) </a:t>
            </a:r>
            <a:r>
              <a:rPr lang="zh-CN" altLang="en-US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超大规模集成电路</a:t>
            </a:r>
            <a:r>
              <a:rPr lang="en-US" altLang="zh-CN" sz="2200" dirty="0">
                <a:solidFill>
                  <a:srgbClr val="0041C4"/>
                </a:solidFill>
                <a:latin typeface="Times New Roman" panose="02020603050405020304" pitchFamily="18" charset="0"/>
                <a:ea typeface="宋体" pitchFamily="2" charset="-122"/>
              </a:rPr>
              <a:t>:</a:t>
            </a: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　　逻辑门数大于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10000 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门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(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或元件数大于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100000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个</a:t>
            </a:r>
            <a:r>
              <a:rPr lang="en-US" altLang="zh-CN" sz="2200" dirty="0">
                <a:latin typeface="Times New Roman" panose="02020603050405020304" pitchFamily="18" charset="0"/>
                <a:ea typeface="宋体" pitchFamily="2" charset="-122"/>
              </a:rPr>
              <a:t>)</a:t>
            </a:r>
            <a:r>
              <a:rPr lang="zh-CN" altLang="en-US" sz="2200" dirty="0">
                <a:latin typeface="Times New Roman" panose="02020603050405020304" pitchFamily="18" charset="0"/>
                <a:ea typeface="宋体" pitchFamily="2" charset="-122"/>
              </a:rPr>
              <a:t>。</a:t>
            </a:r>
            <a:r>
              <a:rPr lang="zh-CN" altLang="en-US" sz="2200" dirty="0">
                <a:solidFill>
                  <a:schemeClr val="hlink"/>
                </a:solidFill>
                <a:latin typeface="Times New Roman" panose="02020603050405020304" pitchFamily="18" charset="0"/>
                <a:ea typeface="宋体" pitchFamily="2" charset="-122"/>
              </a:rPr>
              <a:t>    </a:t>
            </a: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/>
          </p:cNvSpPr>
          <p:nvPr>
            <p:ph type="title"/>
          </p:nvPr>
        </p:nvSpPr>
        <p:spPr>
          <a:xfrm>
            <a:off x="228600" y="152400"/>
            <a:ext cx="8229600" cy="762000"/>
          </a:xfrm>
          <a:ln/>
        </p:spPr>
        <p:txBody>
          <a:bodyPr vert="horz" wrap="square" lIns="91440" tIns="45720" rIns="91440" bIns="45720" anchor="b" anchorCtr="0"/>
          <a:lstStyle/>
          <a:p>
            <a:r>
              <a:rPr lang="en-US" altLang="zh-CN" sz="2800" dirty="0">
                <a:solidFill>
                  <a:schemeClr val="tx1"/>
                </a:solidFill>
              </a:rPr>
              <a:t>  </a:t>
            </a:r>
            <a:r>
              <a:rPr lang="zh-CN" altLang="en-US" sz="2800" dirty="0">
                <a:solidFill>
                  <a:schemeClr val="tx1"/>
                </a:solidFill>
              </a:rPr>
              <a:t>本课程“数字逻辑</a:t>
            </a:r>
            <a:r>
              <a:rPr lang="zh-CN" altLang="en-US" sz="2800" i="1" dirty="0">
                <a:solidFill>
                  <a:schemeClr val="tx1"/>
                </a:solidFill>
              </a:rPr>
              <a:t>”</a:t>
            </a:r>
            <a:r>
              <a:rPr lang="zh-CN" altLang="en-US" sz="2800" dirty="0">
                <a:solidFill>
                  <a:schemeClr val="tx1"/>
                </a:solidFill>
              </a:rPr>
              <a:t>在</a:t>
            </a:r>
            <a:r>
              <a:rPr lang="zh-CN" altLang="en-US" sz="2800" dirty="0">
                <a:solidFill>
                  <a:srgbClr val="FF0000"/>
                </a:solidFill>
              </a:rPr>
              <a:t>计算机学科体系</a:t>
            </a:r>
            <a:r>
              <a:rPr lang="zh-CN" altLang="en-US" sz="2800" dirty="0">
                <a:solidFill>
                  <a:schemeClr val="tx1"/>
                </a:solidFill>
              </a:rPr>
              <a:t>中的地位</a:t>
            </a:r>
          </a:p>
        </p:txBody>
      </p:sp>
      <p:sp>
        <p:nvSpPr>
          <p:cNvPr id="100355" name="Text Box 3"/>
          <p:cNvSpPr txBox="1"/>
          <p:nvPr/>
        </p:nvSpPr>
        <p:spPr>
          <a:xfrm>
            <a:off x="6858000" y="5715000"/>
            <a:ext cx="22098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chemeClr val="folHlink"/>
                </a:solidFill>
                <a:ea typeface="宋体" pitchFamily="2" charset="-122"/>
              </a:rPr>
              <a:t>公共基础课</a:t>
            </a:r>
          </a:p>
        </p:txBody>
      </p:sp>
      <p:grpSp>
        <p:nvGrpSpPr>
          <p:cNvPr id="100356" name="Group 4"/>
          <p:cNvGrpSpPr/>
          <p:nvPr/>
        </p:nvGrpSpPr>
        <p:grpSpPr>
          <a:xfrm>
            <a:off x="685800" y="5943600"/>
            <a:ext cx="6096000" cy="508000"/>
            <a:chOff x="432" y="3744"/>
            <a:chExt cx="3696" cy="504"/>
          </a:xfrm>
        </p:grpSpPr>
        <p:sp>
          <p:nvSpPr>
            <p:cNvPr id="7209" name="Text Box 5"/>
            <p:cNvSpPr txBox="1"/>
            <p:nvPr/>
          </p:nvSpPr>
          <p:spPr>
            <a:xfrm>
              <a:off x="432" y="3744"/>
              <a:ext cx="3696" cy="473"/>
            </a:xfrm>
            <a:prstGeom prst="rect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500" dirty="0">
                  <a:ea typeface="宋体" pitchFamily="2" charset="-122"/>
                </a:rPr>
                <a:t>高数	英语	物理	计算机文化基础</a:t>
              </a:r>
              <a:endParaRPr lang="en-US" altLang="zh-CN" sz="2500" dirty="0">
                <a:ea typeface="宋体" pitchFamily="2" charset="-122"/>
              </a:endParaRPr>
            </a:p>
          </p:txBody>
        </p:sp>
        <p:sp>
          <p:nvSpPr>
            <p:cNvPr id="7210" name="Line 6"/>
            <p:cNvSpPr/>
            <p:nvPr/>
          </p:nvSpPr>
          <p:spPr>
            <a:xfrm>
              <a:off x="960" y="3744"/>
              <a:ext cx="26" cy="473"/>
            </a:xfrm>
            <a:prstGeom prst="line">
              <a:avLst/>
            </a:prstGeom>
            <a:ln w="38100" cap="flat" cmpd="sng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11" name="Line 7"/>
            <p:cNvSpPr/>
            <p:nvPr/>
          </p:nvSpPr>
          <p:spPr>
            <a:xfrm>
              <a:off x="1536" y="3744"/>
              <a:ext cx="0" cy="504"/>
            </a:xfrm>
            <a:prstGeom prst="line">
              <a:avLst/>
            </a:prstGeom>
            <a:ln w="38100" cap="flat" cmpd="sng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12" name="Line 8"/>
            <p:cNvSpPr/>
            <p:nvPr/>
          </p:nvSpPr>
          <p:spPr>
            <a:xfrm>
              <a:off x="2114" y="3744"/>
              <a:ext cx="0" cy="504"/>
            </a:xfrm>
            <a:prstGeom prst="line">
              <a:avLst/>
            </a:prstGeom>
            <a:ln w="38100" cap="flat" cmpd="sng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13" name="Line 9"/>
            <p:cNvSpPr/>
            <p:nvPr/>
          </p:nvSpPr>
          <p:spPr>
            <a:xfrm>
              <a:off x="3744" y="3744"/>
              <a:ext cx="0" cy="504"/>
            </a:xfrm>
            <a:prstGeom prst="line">
              <a:avLst/>
            </a:prstGeom>
            <a:ln w="38100" cap="flat" cmpd="sng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0362" name="Group 10"/>
          <p:cNvGrpSpPr/>
          <p:nvPr/>
        </p:nvGrpSpPr>
        <p:grpSpPr>
          <a:xfrm>
            <a:off x="1066800" y="5181600"/>
            <a:ext cx="5029200" cy="533400"/>
            <a:chOff x="672" y="3216"/>
            <a:chExt cx="3168" cy="336"/>
          </a:xfrm>
        </p:grpSpPr>
        <p:sp>
          <p:nvSpPr>
            <p:cNvPr id="7206" name="Text Box 11"/>
            <p:cNvSpPr txBox="1"/>
            <p:nvPr/>
          </p:nvSpPr>
          <p:spPr>
            <a:xfrm>
              <a:off x="672" y="3216"/>
              <a:ext cx="3168" cy="301"/>
            </a:xfrm>
            <a:prstGeom prst="rect">
              <a:avLst/>
            </a:prstGeom>
            <a:noFill/>
            <a:ln w="38100" cap="flat" cmpd="sng">
              <a:solidFill>
                <a:schemeClr val="tx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500" dirty="0">
                  <a:ea typeface="宋体" pitchFamily="2" charset="-122"/>
                </a:rPr>
                <a:t>电路	电工原理	</a:t>
              </a:r>
              <a:r>
                <a:rPr lang="en-US" altLang="zh-CN" sz="2500" dirty="0">
                  <a:ea typeface="宋体" pitchFamily="2" charset="-122"/>
                </a:rPr>
                <a:t>…</a:t>
              </a:r>
            </a:p>
          </p:txBody>
        </p:sp>
        <p:sp>
          <p:nvSpPr>
            <p:cNvPr id="7207" name="Line 12"/>
            <p:cNvSpPr/>
            <p:nvPr/>
          </p:nvSpPr>
          <p:spPr>
            <a:xfrm>
              <a:off x="1296" y="3216"/>
              <a:ext cx="0" cy="336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08" name="Line 13"/>
            <p:cNvSpPr/>
            <p:nvPr/>
          </p:nvSpPr>
          <p:spPr>
            <a:xfrm>
              <a:off x="2304" y="3216"/>
              <a:ext cx="0" cy="336"/>
            </a:xfrm>
            <a:prstGeom prst="line">
              <a:avLst/>
            </a:prstGeom>
            <a:ln w="38100" cap="flat" cmpd="sng">
              <a:solidFill>
                <a:schemeClr val="tx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0366" name="Text Box 14"/>
          <p:cNvSpPr txBox="1"/>
          <p:nvPr/>
        </p:nvSpPr>
        <p:spPr>
          <a:xfrm>
            <a:off x="6248400" y="5105400"/>
            <a:ext cx="25146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chemeClr val="folHlink"/>
                </a:solidFill>
                <a:ea typeface="宋体" pitchFamily="2" charset="-122"/>
              </a:rPr>
              <a:t>电类专业基础课</a:t>
            </a:r>
          </a:p>
        </p:txBody>
      </p:sp>
      <p:grpSp>
        <p:nvGrpSpPr>
          <p:cNvPr id="100367" name="Group 15"/>
          <p:cNvGrpSpPr/>
          <p:nvPr/>
        </p:nvGrpSpPr>
        <p:grpSpPr>
          <a:xfrm>
            <a:off x="1371600" y="4419600"/>
            <a:ext cx="4572000" cy="533400"/>
            <a:chOff x="864" y="2784"/>
            <a:chExt cx="2880" cy="336"/>
          </a:xfrm>
        </p:grpSpPr>
        <p:sp>
          <p:nvSpPr>
            <p:cNvPr id="7203" name="Text Box 16"/>
            <p:cNvSpPr txBox="1"/>
            <p:nvPr/>
          </p:nvSpPr>
          <p:spPr>
            <a:xfrm>
              <a:off x="864" y="2798"/>
              <a:ext cx="2880" cy="322"/>
            </a:xfrm>
            <a:prstGeom prst="rect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500" dirty="0">
                  <a:ea typeface="宋体" pitchFamily="2" charset="-122"/>
                </a:rPr>
                <a:t>模电	离散数学	数理逻辑</a:t>
              </a:r>
              <a:r>
                <a:rPr lang="en-US" altLang="zh-CN" sz="2500" dirty="0">
                  <a:ea typeface="宋体" pitchFamily="2" charset="-122"/>
                </a:rPr>
                <a:t>…</a:t>
              </a:r>
            </a:p>
          </p:txBody>
        </p:sp>
        <p:sp>
          <p:nvSpPr>
            <p:cNvPr id="7204" name="Line 17"/>
            <p:cNvSpPr/>
            <p:nvPr/>
          </p:nvSpPr>
          <p:spPr>
            <a:xfrm>
              <a:off x="1440" y="2784"/>
              <a:ext cx="0" cy="336"/>
            </a:xfrm>
            <a:prstGeom prst="line">
              <a:avLst/>
            </a:prstGeom>
            <a:ln w="38100" cap="flat" cmpd="sng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05" name="Line 18"/>
            <p:cNvSpPr/>
            <p:nvPr/>
          </p:nvSpPr>
          <p:spPr>
            <a:xfrm>
              <a:off x="2448" y="2784"/>
              <a:ext cx="0" cy="336"/>
            </a:xfrm>
            <a:prstGeom prst="line">
              <a:avLst/>
            </a:prstGeom>
            <a:ln w="38100" cap="flat" cmpd="sng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0371" name="Text Box 19"/>
          <p:cNvSpPr txBox="1"/>
          <p:nvPr/>
        </p:nvSpPr>
        <p:spPr>
          <a:xfrm>
            <a:off x="6553200" y="4495800"/>
            <a:ext cx="25146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chemeClr val="folHlink"/>
                </a:solidFill>
                <a:ea typeface="宋体" pitchFamily="2" charset="-122"/>
              </a:rPr>
              <a:t>电信类基础课</a:t>
            </a:r>
          </a:p>
        </p:txBody>
      </p:sp>
      <p:grpSp>
        <p:nvGrpSpPr>
          <p:cNvPr id="100372" name="Group 20"/>
          <p:cNvGrpSpPr/>
          <p:nvPr/>
        </p:nvGrpSpPr>
        <p:grpSpPr>
          <a:xfrm>
            <a:off x="1676400" y="3657600"/>
            <a:ext cx="3657600" cy="477838"/>
            <a:chOff x="1056" y="2400"/>
            <a:chExt cx="2304" cy="301"/>
          </a:xfrm>
        </p:grpSpPr>
        <p:sp>
          <p:nvSpPr>
            <p:cNvPr id="7201" name="Text Box 21"/>
            <p:cNvSpPr txBox="1"/>
            <p:nvPr/>
          </p:nvSpPr>
          <p:spPr>
            <a:xfrm>
              <a:off x="1056" y="2400"/>
              <a:ext cx="2304" cy="301"/>
            </a:xfrm>
            <a:prstGeom prst="rect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500" dirty="0">
                  <a:solidFill>
                    <a:srgbClr val="FF0000"/>
                  </a:solidFill>
                  <a:ea typeface="宋体" pitchFamily="2" charset="-122"/>
                </a:rPr>
                <a:t>数字逻辑        </a:t>
              </a:r>
              <a:r>
                <a:rPr lang="zh-CN" altLang="en-US" sz="2500" dirty="0">
                  <a:ea typeface="宋体" pitchFamily="2" charset="-122"/>
                </a:rPr>
                <a:t>	</a:t>
              </a:r>
              <a:r>
                <a:rPr lang="en-US" altLang="zh-CN" sz="2500" dirty="0">
                  <a:ea typeface="宋体" pitchFamily="2" charset="-122"/>
                </a:rPr>
                <a:t>…</a:t>
              </a:r>
            </a:p>
          </p:txBody>
        </p:sp>
        <p:sp>
          <p:nvSpPr>
            <p:cNvPr id="7202" name="Line 22"/>
            <p:cNvSpPr/>
            <p:nvPr/>
          </p:nvSpPr>
          <p:spPr>
            <a:xfrm>
              <a:off x="2400" y="2400"/>
              <a:ext cx="0" cy="301"/>
            </a:xfrm>
            <a:prstGeom prst="line">
              <a:avLst/>
            </a:prstGeom>
            <a:ln w="38100" cap="flat" cmpd="sng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0375" name="Text Box 23"/>
          <p:cNvSpPr txBox="1"/>
          <p:nvPr/>
        </p:nvSpPr>
        <p:spPr>
          <a:xfrm>
            <a:off x="5943600" y="3810000"/>
            <a:ext cx="28956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chemeClr val="folHlink"/>
                </a:solidFill>
                <a:ea typeface="宋体" pitchFamily="2" charset="-122"/>
              </a:rPr>
              <a:t>计算机专业基础课</a:t>
            </a:r>
          </a:p>
        </p:txBody>
      </p:sp>
      <p:grpSp>
        <p:nvGrpSpPr>
          <p:cNvPr id="100376" name="Group 24"/>
          <p:cNvGrpSpPr/>
          <p:nvPr/>
        </p:nvGrpSpPr>
        <p:grpSpPr>
          <a:xfrm>
            <a:off x="7315200" y="1676400"/>
            <a:ext cx="549275" cy="2133600"/>
            <a:chOff x="4608" y="1056"/>
            <a:chExt cx="346" cy="1344"/>
          </a:xfrm>
        </p:grpSpPr>
        <p:sp>
          <p:nvSpPr>
            <p:cNvPr id="7199" name="Line 25"/>
            <p:cNvSpPr/>
            <p:nvPr/>
          </p:nvSpPr>
          <p:spPr>
            <a:xfrm flipV="1">
              <a:off x="4608" y="1056"/>
              <a:ext cx="0" cy="1344"/>
            </a:xfrm>
            <a:prstGeom prst="line">
              <a:avLst/>
            </a:prstGeom>
            <a:ln w="9525" cap="flat" cmpd="sng">
              <a:solidFill>
                <a:schemeClr val="folHlink"/>
              </a:solidFill>
              <a:prstDash val="solid"/>
              <a:headEnd type="none" w="med" len="med"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00" name="Text Box 26"/>
            <p:cNvSpPr txBox="1"/>
            <p:nvPr/>
          </p:nvSpPr>
          <p:spPr>
            <a:xfrm>
              <a:off x="4608" y="1152"/>
              <a:ext cx="346" cy="1152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eaVert"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400" dirty="0">
                  <a:solidFill>
                    <a:schemeClr val="folHlink"/>
                  </a:solidFill>
                  <a:ea typeface="宋体" pitchFamily="2" charset="-122"/>
                </a:rPr>
                <a:t>（由此开始）</a:t>
              </a:r>
            </a:p>
          </p:txBody>
        </p:sp>
      </p:grpSp>
      <p:grpSp>
        <p:nvGrpSpPr>
          <p:cNvPr id="100379" name="Group 27"/>
          <p:cNvGrpSpPr/>
          <p:nvPr/>
        </p:nvGrpSpPr>
        <p:grpSpPr>
          <a:xfrm>
            <a:off x="1981200" y="2895600"/>
            <a:ext cx="3124200" cy="477838"/>
            <a:chOff x="1248" y="2016"/>
            <a:chExt cx="1968" cy="301"/>
          </a:xfrm>
        </p:grpSpPr>
        <p:sp>
          <p:nvSpPr>
            <p:cNvPr id="7197" name="Text Box 28"/>
            <p:cNvSpPr txBox="1"/>
            <p:nvPr/>
          </p:nvSpPr>
          <p:spPr>
            <a:xfrm>
              <a:off x="1248" y="2016"/>
              <a:ext cx="1968" cy="301"/>
            </a:xfrm>
            <a:prstGeom prst="rect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500" dirty="0">
                  <a:ea typeface="宋体" pitchFamily="2" charset="-122"/>
                </a:rPr>
                <a:t>计算机组成原理    </a:t>
              </a:r>
              <a:r>
                <a:rPr lang="en-US" altLang="zh-CN" sz="2500" dirty="0">
                  <a:ea typeface="宋体" pitchFamily="2" charset="-122"/>
                </a:rPr>
                <a:t>…</a:t>
              </a:r>
            </a:p>
          </p:txBody>
        </p:sp>
        <p:sp>
          <p:nvSpPr>
            <p:cNvPr id="7198" name="Line 29"/>
            <p:cNvSpPr/>
            <p:nvPr/>
          </p:nvSpPr>
          <p:spPr>
            <a:xfrm>
              <a:off x="2832" y="2016"/>
              <a:ext cx="0" cy="301"/>
            </a:xfrm>
            <a:prstGeom prst="line">
              <a:avLst/>
            </a:prstGeom>
            <a:ln w="38100" cap="flat" cmpd="sng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0382" name="Text Box 30"/>
          <p:cNvSpPr txBox="1"/>
          <p:nvPr/>
        </p:nvSpPr>
        <p:spPr>
          <a:xfrm>
            <a:off x="6362700" y="1155700"/>
            <a:ext cx="22860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50000"/>
              </a:spcBef>
              <a:buClrTx/>
              <a:buFontTx/>
              <a:buNone/>
            </a:pPr>
            <a:r>
              <a:rPr lang="zh-CN" altLang="en-US" sz="2400" dirty="0">
                <a:solidFill>
                  <a:schemeClr val="folHlink"/>
                </a:solidFill>
                <a:ea typeface="宋体" pitchFamily="2" charset="-122"/>
              </a:rPr>
              <a:t>计算机专业课</a:t>
            </a:r>
          </a:p>
        </p:txBody>
      </p:sp>
      <p:grpSp>
        <p:nvGrpSpPr>
          <p:cNvPr id="100383" name="Group 31"/>
          <p:cNvGrpSpPr/>
          <p:nvPr/>
        </p:nvGrpSpPr>
        <p:grpSpPr>
          <a:xfrm>
            <a:off x="2209800" y="2133600"/>
            <a:ext cx="2819400" cy="533400"/>
            <a:chOff x="1392" y="1632"/>
            <a:chExt cx="1776" cy="336"/>
          </a:xfrm>
        </p:grpSpPr>
        <p:sp>
          <p:nvSpPr>
            <p:cNvPr id="7195" name="Text Box 32"/>
            <p:cNvSpPr txBox="1"/>
            <p:nvPr/>
          </p:nvSpPr>
          <p:spPr>
            <a:xfrm>
              <a:off x="1392" y="1632"/>
              <a:ext cx="1776" cy="322"/>
            </a:xfrm>
            <a:prstGeom prst="rect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500" dirty="0">
                  <a:ea typeface="宋体" pitchFamily="2" charset="-122"/>
                </a:rPr>
                <a:t>系统结构     网络</a:t>
              </a:r>
              <a:r>
                <a:rPr lang="en-US" altLang="zh-CN" sz="2500" dirty="0">
                  <a:ea typeface="宋体" pitchFamily="2" charset="-122"/>
                </a:rPr>
                <a:t>…</a:t>
              </a:r>
            </a:p>
          </p:txBody>
        </p:sp>
        <p:sp>
          <p:nvSpPr>
            <p:cNvPr id="7196" name="Line 33"/>
            <p:cNvSpPr/>
            <p:nvPr/>
          </p:nvSpPr>
          <p:spPr>
            <a:xfrm>
              <a:off x="2352" y="1632"/>
              <a:ext cx="0" cy="336"/>
            </a:xfrm>
            <a:prstGeom prst="line">
              <a:avLst/>
            </a:prstGeom>
            <a:ln w="38100" cap="flat" cmpd="sng">
              <a:solidFill>
                <a:schemeClr val="accent1"/>
              </a:solid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0386" name="Group 34"/>
          <p:cNvGrpSpPr/>
          <p:nvPr/>
        </p:nvGrpSpPr>
        <p:grpSpPr>
          <a:xfrm>
            <a:off x="2362200" y="1355725"/>
            <a:ext cx="2514600" cy="549275"/>
            <a:chOff x="1488" y="854"/>
            <a:chExt cx="1584" cy="346"/>
          </a:xfrm>
        </p:grpSpPr>
        <p:sp>
          <p:nvSpPr>
            <p:cNvPr id="7193" name="Text Box 35"/>
            <p:cNvSpPr txBox="1"/>
            <p:nvPr/>
          </p:nvSpPr>
          <p:spPr>
            <a:xfrm>
              <a:off x="1488" y="888"/>
              <a:ext cx="1584" cy="312"/>
            </a:xfrm>
            <a:prstGeom prst="rect">
              <a:avLst/>
            </a:prstGeom>
            <a:noFill/>
            <a:ln w="38100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400" dirty="0">
                  <a:ea typeface="宋体" pitchFamily="2" charset="-122"/>
                </a:rPr>
                <a:t>.</a:t>
              </a:r>
            </a:p>
          </p:txBody>
        </p:sp>
        <p:sp>
          <p:nvSpPr>
            <p:cNvPr id="7194" name="Text Box 36"/>
            <p:cNvSpPr txBox="1"/>
            <p:nvPr/>
          </p:nvSpPr>
          <p:spPr>
            <a:xfrm>
              <a:off x="2112" y="854"/>
              <a:ext cx="480" cy="346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dirty="0">
                  <a:ea typeface="宋体" pitchFamily="2" charset="-122"/>
                </a:rPr>
                <a:t>…</a:t>
              </a:r>
            </a:p>
          </p:txBody>
        </p:sp>
      </p:grpSp>
      <p:grpSp>
        <p:nvGrpSpPr>
          <p:cNvPr id="100389" name="Group 37"/>
          <p:cNvGrpSpPr/>
          <p:nvPr/>
        </p:nvGrpSpPr>
        <p:grpSpPr>
          <a:xfrm>
            <a:off x="0" y="1173163"/>
            <a:ext cx="1908175" cy="2789237"/>
            <a:chOff x="0" y="739"/>
            <a:chExt cx="1202" cy="1757"/>
          </a:xfrm>
        </p:grpSpPr>
        <p:sp>
          <p:nvSpPr>
            <p:cNvPr id="7191" name="Text Box 38"/>
            <p:cNvSpPr txBox="1"/>
            <p:nvPr/>
          </p:nvSpPr>
          <p:spPr>
            <a:xfrm>
              <a:off x="0" y="739"/>
              <a:ext cx="1202" cy="1609"/>
            </a:xfrm>
            <a:prstGeom prst="rect">
              <a:avLst/>
            </a:prstGeom>
            <a:noFill/>
            <a:ln w="28575" cap="flat" cmpd="sng">
              <a:solidFill>
                <a:schemeClr val="folHlink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>
              <a:spAutoFit/>
            </a:bodyPr>
            <a:lstStyle>
              <a:lvl1pPr marL="469900" indent="-469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3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8050" indent="-43688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3000" b="1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304925" indent="-395605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o"/>
                <a:defRPr sz="2800" b="1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94180" indent="-3873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n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94230" indent="-398780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anose="05000000000000000000" pitchFamily="2" charset="2"/>
                <a:buChar char="§"/>
                <a:defRPr sz="2400" b="1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eaLnBrk="1" hangingPunct="1">
                <a:spcBef>
                  <a:spcPct val="50000"/>
                </a:spcBef>
                <a:buClrTx/>
                <a:buFontTx/>
                <a:buNone/>
              </a:pPr>
              <a:r>
                <a:rPr lang="zh-CN" altLang="en-US" sz="2000" dirty="0">
                  <a:ea typeface="宋体" pitchFamily="2" charset="-122"/>
                </a:rPr>
                <a:t>研究逻辑器件，即“逻辑门”的外部功能；并由“门”构建功能级部件，如加法器、计数器或控制器等</a:t>
              </a:r>
            </a:p>
          </p:txBody>
        </p:sp>
        <p:sp>
          <p:nvSpPr>
            <p:cNvPr id="7192" name="Line 39"/>
            <p:cNvSpPr/>
            <p:nvPr/>
          </p:nvSpPr>
          <p:spPr>
            <a:xfrm>
              <a:off x="624" y="2160"/>
              <a:ext cx="384" cy="336"/>
            </a:xfrm>
            <a:prstGeom prst="line">
              <a:avLst/>
            </a:prstGeom>
            <a:ln w="28575" cap="flat" cmpd="sng">
              <a:solidFill>
                <a:schemeClr val="folHlink"/>
              </a:solidFill>
              <a:prstDash val="solid"/>
              <a:headEnd type="none" w="med" len="med"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00392" name="AutoShape 40"/>
          <p:cNvSpPr/>
          <p:nvPr/>
        </p:nvSpPr>
        <p:spPr>
          <a:xfrm>
            <a:off x="3352800" y="5715000"/>
            <a:ext cx="457200" cy="2286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none" anchor="ctr" anchorCtr="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endParaRPr lang="zh-CN" altLang="en-US" sz="1800" dirty="0">
              <a:ea typeface="宋体" pitchFamily="2" charset="-122"/>
            </a:endParaRPr>
          </a:p>
        </p:txBody>
      </p:sp>
      <p:sp>
        <p:nvSpPr>
          <p:cNvPr id="100393" name="AutoShape 41"/>
          <p:cNvSpPr/>
          <p:nvPr/>
        </p:nvSpPr>
        <p:spPr>
          <a:xfrm>
            <a:off x="3352800" y="4953000"/>
            <a:ext cx="457200" cy="2286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none" anchor="ctr" anchorCtr="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endParaRPr lang="zh-CN" altLang="en-US" sz="1800" dirty="0">
              <a:ea typeface="宋体" pitchFamily="2" charset="-122"/>
            </a:endParaRPr>
          </a:p>
        </p:txBody>
      </p:sp>
      <p:sp>
        <p:nvSpPr>
          <p:cNvPr id="100394" name="AutoShape 42"/>
          <p:cNvSpPr/>
          <p:nvPr/>
        </p:nvSpPr>
        <p:spPr>
          <a:xfrm>
            <a:off x="3352800" y="4191000"/>
            <a:ext cx="457200" cy="2286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none" anchor="ctr" anchorCtr="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endParaRPr lang="zh-CN" altLang="en-US" sz="1800" dirty="0">
              <a:ea typeface="宋体" pitchFamily="2" charset="-122"/>
            </a:endParaRPr>
          </a:p>
        </p:txBody>
      </p:sp>
      <p:sp>
        <p:nvSpPr>
          <p:cNvPr id="100395" name="AutoShape 43"/>
          <p:cNvSpPr/>
          <p:nvPr/>
        </p:nvSpPr>
        <p:spPr>
          <a:xfrm>
            <a:off x="3352800" y="3429000"/>
            <a:ext cx="457200" cy="2286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none" anchor="ctr" anchorCtr="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endParaRPr lang="zh-CN" altLang="en-US" sz="1800" dirty="0">
              <a:ea typeface="宋体" pitchFamily="2" charset="-122"/>
            </a:endParaRPr>
          </a:p>
        </p:txBody>
      </p:sp>
      <p:sp>
        <p:nvSpPr>
          <p:cNvPr id="100396" name="AutoShape 44"/>
          <p:cNvSpPr/>
          <p:nvPr/>
        </p:nvSpPr>
        <p:spPr>
          <a:xfrm>
            <a:off x="3352800" y="2667000"/>
            <a:ext cx="457200" cy="2286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none" anchor="ctr" anchorCtr="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endParaRPr lang="zh-CN" altLang="en-US" sz="1800" dirty="0">
              <a:ea typeface="宋体" pitchFamily="2" charset="-122"/>
            </a:endParaRPr>
          </a:p>
        </p:txBody>
      </p:sp>
      <p:sp>
        <p:nvSpPr>
          <p:cNvPr id="100397" name="AutoShape 45"/>
          <p:cNvSpPr/>
          <p:nvPr/>
        </p:nvSpPr>
        <p:spPr>
          <a:xfrm>
            <a:off x="3352800" y="1905000"/>
            <a:ext cx="457200" cy="2286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vert="eaVert" wrap="none" anchor="ctr" anchorCtr="0"/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endParaRPr lang="zh-CN" altLang="en-US" sz="1800" dirty="0">
              <a:ea typeface="宋体" pitchFamily="2" charset="-122"/>
            </a:endParaRPr>
          </a:p>
        </p:txBody>
      </p:sp>
    </p:spTree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00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1" dur="500"/>
                                        <p:tgtEl>
                                          <p:spTgt spid="100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00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3" dur="500"/>
                                        <p:tgtEl>
                                          <p:spTgt spid="100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100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5" dur="500"/>
                                        <p:tgtEl>
                                          <p:spTgt spid="100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100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7" dur="500"/>
                                        <p:tgtEl>
                                          <p:spTgt spid="100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54" dur="500"/>
                                        <p:tgtEl>
                                          <p:spTgt spid="100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100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0" dur="500"/>
                                        <p:tgtEl>
                                          <p:spTgt spid="100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8" dur="500"/>
                                        <p:tgtEl>
                                          <p:spTgt spid="100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00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55" grpId="0"/>
      <p:bldP spid="100366" grpId="0"/>
      <p:bldP spid="100371" grpId="0"/>
      <p:bldP spid="100375" grpId="0"/>
      <p:bldP spid="100382" grpId="0"/>
      <p:bldP spid="100392" grpId="0" animBg="1"/>
      <p:bldP spid="100393" grpId="0" animBg="1"/>
      <p:bldP spid="100394" grpId="0" animBg="1"/>
      <p:bldP spid="100395" grpId="0" animBg="1"/>
      <p:bldP spid="100396" grpId="0" animBg="1"/>
      <p:bldP spid="10039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88" y="331788"/>
            <a:ext cx="9034462" cy="59880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/>
          </p:nvPr>
        </p:nvSpPr>
        <p:spPr>
          <a:xfrm>
            <a:off x="457200" y="630238"/>
            <a:ext cx="8229600" cy="1143000"/>
          </a:xfrm>
          <a:ln/>
        </p:spPr>
        <p:txBody>
          <a:bodyPr vert="horz" wrap="square" lIns="91440" tIns="45720" rIns="91440" bIns="45720" anchor="b" anchorCtr="0"/>
          <a:lstStyle/>
          <a:p>
            <a:r>
              <a:rPr lang="zh-CN" altLang="en-US" dirty="0">
                <a:solidFill>
                  <a:srgbClr val="C80026"/>
                </a:solidFill>
              </a:rPr>
              <a:t>教学目标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/>
          </p:nvPr>
        </p:nvSpPr>
        <p:spPr>
          <a:xfrm>
            <a:off x="457200" y="1773238"/>
            <a:ext cx="8229600" cy="4525962"/>
          </a:xfrm>
          <a:ln/>
        </p:spPr>
        <p:txBody>
          <a:bodyPr vert="horz" wrap="square" lIns="91440" tIns="45720" rIns="91440" bIns="45720" anchor="t" anchorCtr="0"/>
          <a:lstStyle/>
          <a:p>
            <a:r>
              <a:rPr lang="zh-CN" altLang="en-US" dirty="0"/>
              <a:t>了解组成数字计算机和其它数字系统的各种数字电路</a:t>
            </a:r>
          </a:p>
          <a:p>
            <a:r>
              <a:rPr lang="zh-CN" altLang="en-US" dirty="0"/>
              <a:t>能熟练地运用基本知识和理论对各类电路进行分析</a:t>
            </a:r>
          </a:p>
          <a:p>
            <a:r>
              <a:rPr lang="zh-CN" altLang="en-US" dirty="0"/>
              <a:t>通过本课程的学习，能根据设计要求完成各种逻辑部件的设计，掌握对数字系统硬件进行分析、设计和开发的基本技能。</a:t>
            </a:r>
          </a:p>
        </p:txBody>
      </p:sp>
    </p:spTree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/>
          </p:cNvSpPr>
          <p:nvPr>
            <p:ph type="title"/>
          </p:nvPr>
        </p:nvSpPr>
        <p:spPr>
          <a:xfrm>
            <a:off x="457200" y="673100"/>
            <a:ext cx="8229600" cy="1143000"/>
          </a:xfrm>
          <a:ln/>
        </p:spPr>
        <p:txBody>
          <a:bodyPr vert="horz" wrap="square" lIns="91440" tIns="45720" rIns="91440" bIns="45720" anchor="b" anchorCtr="0"/>
          <a:lstStyle/>
          <a:p>
            <a:r>
              <a:rPr lang="zh-CN" altLang="en-US" dirty="0">
                <a:solidFill>
                  <a:srgbClr val="C80026"/>
                </a:solidFill>
              </a:rPr>
              <a:t>教学安排</a:t>
            </a:r>
          </a:p>
        </p:txBody>
      </p:sp>
      <p:sp>
        <p:nvSpPr>
          <p:cNvPr id="10243" name="Rectangle 3"/>
          <p:cNvSpPr>
            <a:spLocks noGrp="1"/>
          </p:cNvSpPr>
          <p:nvPr>
            <p:ph type="body"/>
          </p:nvPr>
        </p:nvSpPr>
        <p:spPr>
          <a:xfrm>
            <a:off x="457200" y="1998663"/>
            <a:ext cx="8686800" cy="4525962"/>
          </a:xfrm>
          <a:ln/>
        </p:spPr>
        <p:txBody>
          <a:bodyPr vert="horz" wrap="square" lIns="91440" tIns="45720" rIns="91440" bIns="45720" anchor="t" anchorCtr="0"/>
          <a:lstStyle/>
          <a:p>
            <a:r>
              <a:rPr lang="zh-CN" altLang="en-US" dirty="0"/>
              <a:t>教学时数</a:t>
            </a:r>
          </a:p>
          <a:p>
            <a:pPr lvl="1"/>
            <a:r>
              <a:rPr lang="en-US" altLang="zh-CN" dirty="0"/>
              <a:t>40</a:t>
            </a:r>
            <a:r>
              <a:rPr lang="zh-CN" altLang="en-US" dirty="0"/>
              <a:t>学时（</a:t>
            </a:r>
            <a:r>
              <a:rPr lang="en-US" altLang="zh-CN" dirty="0"/>
              <a:t>3</a:t>
            </a:r>
            <a:r>
              <a:rPr lang="zh-CN" altLang="en-US" dirty="0"/>
              <a:t>学分）</a:t>
            </a:r>
          </a:p>
          <a:p>
            <a:r>
              <a:rPr lang="zh-CN" altLang="en-US" dirty="0"/>
              <a:t>教学内容　</a:t>
            </a:r>
          </a:p>
          <a:p>
            <a:pPr lvl="1"/>
            <a:r>
              <a:rPr lang="zh-CN" altLang="en-US" dirty="0"/>
              <a:t>数字逻辑基本知识、 基本理论；</a:t>
            </a:r>
          </a:p>
          <a:p>
            <a:pPr lvl="1"/>
            <a:r>
              <a:rPr lang="zh-CN" altLang="en-US" dirty="0"/>
              <a:t>逻辑电路分析与设计；</a:t>
            </a:r>
            <a:endParaRPr lang="en-US" altLang="zh-CN" dirty="0"/>
          </a:p>
          <a:p>
            <a:pPr lvl="1"/>
            <a:r>
              <a:rPr lang="en-US" altLang="zh-CN" dirty="0"/>
              <a:t>FPGA</a:t>
            </a:r>
            <a:r>
              <a:rPr lang="zh-CN" altLang="en-US" dirty="0"/>
              <a:t>、</a:t>
            </a:r>
            <a:r>
              <a:rPr lang="en-US" altLang="zh-CN" dirty="0"/>
              <a:t>CPLD</a:t>
            </a:r>
            <a:endParaRPr lang="zh-CN" altLang="en-US" dirty="0"/>
          </a:p>
          <a:p>
            <a:pPr lvl="1"/>
            <a:r>
              <a:rPr lang="en-US" altLang="zh-CN" dirty="0"/>
              <a:t>Verilog HDL </a:t>
            </a:r>
            <a:r>
              <a:rPr lang="zh-CN" altLang="en-US" dirty="0"/>
              <a:t>硬件描述语言</a:t>
            </a:r>
          </a:p>
          <a:p>
            <a:endParaRPr lang="zh-CN" altLang="en-US" dirty="0"/>
          </a:p>
        </p:txBody>
      </p:sp>
    </p:spTree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矩形 1"/>
          <p:cNvSpPr/>
          <p:nvPr/>
        </p:nvSpPr>
        <p:spPr>
          <a:xfrm>
            <a:off x="177800" y="1954213"/>
            <a:ext cx="8820150" cy="646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3600" dirty="0">
                <a:solidFill>
                  <a:srgbClr val="183778"/>
                </a:solidFill>
                <a:latin typeface="Verdana" panose="020B0604030504040204" pitchFamily="34" charset="0"/>
                <a:ea typeface="宋体" pitchFamily="2" charset="-122"/>
              </a:rPr>
              <a:t>数字逻辑基础与</a:t>
            </a:r>
            <a:r>
              <a:rPr lang="en-US" altLang="zh-CN" sz="3600" dirty="0">
                <a:solidFill>
                  <a:srgbClr val="183778"/>
                </a:solidFill>
                <a:latin typeface="Verdana" panose="020B0604030504040204" pitchFamily="34" charset="0"/>
                <a:ea typeface="宋体" pitchFamily="2" charset="-122"/>
              </a:rPr>
              <a:t>Verilog</a:t>
            </a:r>
            <a:r>
              <a:rPr lang="zh-CN" altLang="en-US" sz="3600" dirty="0">
                <a:solidFill>
                  <a:srgbClr val="183778"/>
                </a:solidFill>
                <a:latin typeface="Verdana" panose="020B0604030504040204" pitchFamily="34" charset="0"/>
                <a:ea typeface="宋体" pitchFamily="2" charset="-122"/>
              </a:rPr>
              <a:t>设计（原书第</a:t>
            </a:r>
            <a:r>
              <a:rPr lang="en-US" altLang="zh-CN" sz="3600" dirty="0">
                <a:solidFill>
                  <a:srgbClr val="183778"/>
                </a:solidFill>
                <a:latin typeface="Verdana" panose="020B0604030504040204" pitchFamily="34" charset="0"/>
                <a:ea typeface="宋体" pitchFamily="2" charset="-122"/>
              </a:rPr>
              <a:t>3</a:t>
            </a:r>
            <a:r>
              <a:rPr lang="zh-CN" altLang="en-US" sz="3600" dirty="0">
                <a:solidFill>
                  <a:srgbClr val="183778"/>
                </a:solidFill>
                <a:latin typeface="Verdana" panose="020B0604030504040204" pitchFamily="34" charset="0"/>
                <a:ea typeface="宋体" pitchFamily="2" charset="-122"/>
              </a:rPr>
              <a:t>版）</a:t>
            </a:r>
            <a:endParaRPr lang="en-US" altLang="zh-CN" sz="3600" dirty="0">
              <a:solidFill>
                <a:srgbClr val="183778"/>
              </a:solidFill>
              <a:latin typeface="Verdana" panose="020B0604030504040204" pitchFamily="34" charset="0"/>
              <a:ea typeface="宋体" pitchFamily="2" charset="-122"/>
            </a:endParaRPr>
          </a:p>
        </p:txBody>
      </p:sp>
      <p:sp>
        <p:nvSpPr>
          <p:cNvPr id="11267" name="矩形 2"/>
          <p:cNvSpPr/>
          <p:nvPr/>
        </p:nvSpPr>
        <p:spPr>
          <a:xfrm>
            <a:off x="-973137" y="846138"/>
            <a:ext cx="4619625" cy="11080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6600" dirty="0">
                <a:solidFill>
                  <a:srgbClr val="FF0000"/>
                </a:solidFill>
                <a:latin typeface="Verdana" panose="020B0604030504040204" pitchFamily="34" charset="0"/>
                <a:ea typeface="宋体" pitchFamily="2" charset="-122"/>
              </a:rPr>
              <a:t>教材</a:t>
            </a:r>
            <a:endParaRPr lang="zh-CN" altLang="en-US" sz="6600" dirty="0">
              <a:solidFill>
                <a:srgbClr val="FF0000"/>
              </a:solidFill>
              <a:ea typeface="宋体" pitchFamily="2" charset="-122"/>
            </a:endParaRPr>
          </a:p>
        </p:txBody>
      </p:sp>
      <p:pic>
        <p:nvPicPr>
          <p:cNvPr id="11268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900" y="2852738"/>
            <a:ext cx="2560638" cy="3448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9" name="矩形 2"/>
          <p:cNvSpPr/>
          <p:nvPr/>
        </p:nvSpPr>
        <p:spPr>
          <a:xfrm>
            <a:off x="158750" y="2868613"/>
            <a:ext cx="6516688" cy="267811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hangingPunct="1"/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作者：（加）斯蒂芬</a:t>
            </a:r>
            <a:r>
              <a:rPr lang="en-US" altLang="zh-CN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·</a:t>
            </a:r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布朗（</a:t>
            </a:r>
            <a:r>
              <a:rPr lang="en-US" altLang="zh-CN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Stephen Brown</a:t>
            </a:r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）</a:t>
            </a:r>
            <a:r>
              <a:rPr lang="en-US" altLang="zh-CN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, </a:t>
            </a:r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（加）斯万克</a:t>
            </a:r>
            <a:r>
              <a:rPr lang="en-US" altLang="zh-CN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·</a:t>
            </a:r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瓦拉纳西（</a:t>
            </a:r>
            <a:r>
              <a:rPr lang="en-US" altLang="zh-CN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Zvonko Vranesic</a:t>
            </a:r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）   </a:t>
            </a:r>
          </a:p>
          <a:p>
            <a:pPr eaLnBrk="1" hangingPunct="1"/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译者： 吴建辉</a:t>
            </a:r>
          </a:p>
          <a:p>
            <a:pPr eaLnBrk="1" hangingPunct="1"/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丛书名： 国外电子与电气工程技术丛书</a:t>
            </a:r>
          </a:p>
          <a:p>
            <a:pPr eaLnBrk="1" hangingPunct="1"/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出版社：机械工业出版社</a:t>
            </a:r>
          </a:p>
          <a:p>
            <a:pPr eaLnBrk="1" hangingPunct="1"/>
            <a:r>
              <a:rPr lang="en-US" altLang="zh-CN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ISBN</a:t>
            </a:r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：</a:t>
            </a:r>
            <a:r>
              <a:rPr lang="en-US" altLang="zh-CN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9787111537281</a:t>
            </a:r>
          </a:p>
          <a:p>
            <a:pPr eaLnBrk="1" hangingPunct="1"/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出版日期：</a:t>
            </a:r>
            <a:r>
              <a:rPr lang="en-US" altLang="zh-CN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2016 </a:t>
            </a:r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年</a:t>
            </a:r>
            <a:r>
              <a:rPr lang="en-US" altLang="zh-CN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6</a:t>
            </a:r>
            <a:r>
              <a:rPr lang="zh-CN" altLang="en-US" sz="2400" b="0" dirty="0">
                <a:solidFill>
                  <a:srgbClr val="666666"/>
                </a:solidFill>
                <a:latin typeface="Tahoma" panose="020B0604030504040204" pitchFamily="34" charset="0"/>
              </a:rPr>
              <a:t>月</a:t>
            </a:r>
          </a:p>
        </p:txBody>
      </p:sp>
    </p:spTree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矩形 1"/>
          <p:cNvSpPr/>
          <p:nvPr/>
        </p:nvSpPr>
        <p:spPr>
          <a:xfrm>
            <a:off x="361950" y="2992438"/>
            <a:ext cx="8782050" cy="95408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800" dirty="0">
                <a:ea typeface="宋体" pitchFamily="2" charset="-122"/>
              </a:rPr>
              <a:t>《</a:t>
            </a:r>
            <a:r>
              <a:rPr lang="zh-CN" altLang="en-US" sz="2800" dirty="0">
                <a:ea typeface="宋体" pitchFamily="2" charset="-122"/>
              </a:rPr>
              <a:t>数字逻辑基础 </a:t>
            </a:r>
            <a:r>
              <a:rPr lang="en-US" altLang="zh-CN" sz="2800" dirty="0">
                <a:ea typeface="宋体" pitchFamily="2" charset="-122"/>
              </a:rPr>
              <a:t>》</a:t>
            </a:r>
            <a:r>
              <a:rPr lang="zh-CN" altLang="en-US" sz="2800" dirty="0">
                <a:ea typeface="宋体" pitchFamily="2" charset="-122"/>
              </a:rPr>
              <a:t>陈光梦    复旦大学出版社</a:t>
            </a:r>
            <a:br>
              <a:rPr lang="zh-CN" altLang="en-US" sz="2800" dirty="0">
                <a:ea typeface="宋体" pitchFamily="2" charset="-122"/>
              </a:rPr>
            </a:br>
            <a:r>
              <a:rPr lang="en-US" altLang="zh-CN" sz="2800" dirty="0">
                <a:ea typeface="宋体" pitchFamily="2" charset="-122"/>
              </a:rPr>
              <a:t>《</a:t>
            </a:r>
            <a:r>
              <a:rPr lang="zh-CN" altLang="en-US" sz="2800" dirty="0">
                <a:ea typeface="宋体" pitchFamily="2" charset="-122"/>
              </a:rPr>
              <a:t>数字电路设计及</a:t>
            </a:r>
            <a:r>
              <a:rPr lang="en-US" altLang="zh-CN" sz="2800" dirty="0">
                <a:ea typeface="宋体" pitchFamily="2" charset="-122"/>
              </a:rPr>
              <a:t>verilog HDL </a:t>
            </a:r>
            <a:r>
              <a:rPr lang="zh-CN" altLang="en-US" sz="2800" dirty="0">
                <a:ea typeface="宋体" pitchFamily="2" charset="-122"/>
              </a:rPr>
              <a:t>实现 </a:t>
            </a:r>
            <a:r>
              <a:rPr lang="en-US" altLang="zh-CN" sz="2800" dirty="0">
                <a:ea typeface="宋体" pitchFamily="2" charset="-122"/>
              </a:rPr>
              <a:t>》</a:t>
            </a:r>
            <a:r>
              <a:rPr lang="zh-CN" altLang="en-US" sz="2800" dirty="0">
                <a:ea typeface="宋体" pitchFamily="2" charset="-122"/>
              </a:rPr>
              <a:t>西安电子科技大学</a:t>
            </a:r>
            <a:endParaRPr lang="en-US" altLang="zh-CN" sz="2800" dirty="0">
              <a:ea typeface="宋体" pitchFamily="2" charset="-122"/>
            </a:endParaRPr>
          </a:p>
        </p:txBody>
      </p:sp>
      <p:sp>
        <p:nvSpPr>
          <p:cNvPr id="12291" name="矩形 2"/>
          <p:cNvSpPr/>
          <p:nvPr/>
        </p:nvSpPr>
        <p:spPr>
          <a:xfrm>
            <a:off x="682625" y="1792288"/>
            <a:ext cx="7920038" cy="11382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zh-CN" sz="3200" dirty="0">
                <a:ea typeface="宋体" pitchFamily="2" charset="-122"/>
              </a:rPr>
              <a:t>《</a:t>
            </a:r>
            <a:r>
              <a:rPr lang="en-US" altLang="zh-CN" sz="3200" dirty="0">
                <a:ea typeface="宋体" pitchFamily="2" charset="-122"/>
                <a:hlinkClick r:id="rId2" tooltip=" FPGA数字逻辑设计教程——Verilog "/>
              </a:rPr>
              <a:t>FPGA</a:t>
            </a:r>
            <a:r>
              <a:rPr lang="zh-CN" altLang="zh-CN" sz="3200" dirty="0">
                <a:ea typeface="宋体" pitchFamily="2" charset="-122"/>
                <a:hlinkClick r:id="rId2" tooltip=" FPGA数字逻辑设计教程——Verilog "/>
              </a:rPr>
              <a:t>数字逻辑设计教程</a:t>
            </a:r>
            <a:r>
              <a:rPr lang="en-US" altLang="zh-CN" sz="3200" dirty="0">
                <a:ea typeface="宋体" pitchFamily="2" charset="-122"/>
                <a:hlinkClick r:id="rId2" tooltip=" FPGA数字逻辑设计教程——Verilog "/>
              </a:rPr>
              <a:t>——Verilog</a:t>
            </a:r>
            <a:r>
              <a:rPr lang="zh-CN" altLang="zh-CN" sz="3200" dirty="0">
                <a:ea typeface="宋体" pitchFamily="2" charset="-122"/>
              </a:rPr>
              <a:t>》</a:t>
            </a:r>
            <a:endParaRPr lang="en-US" altLang="zh-CN" sz="3200" dirty="0">
              <a:ea typeface="宋体" pitchFamily="2" charset="-122"/>
            </a:endParaRP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zh-CN" sz="1800" dirty="0">
                <a:ea typeface="宋体" pitchFamily="2" charset="-122"/>
              </a:rPr>
              <a:t>作</a:t>
            </a:r>
            <a:r>
              <a:rPr lang="en-US" altLang="zh-CN" sz="1800" dirty="0">
                <a:ea typeface="宋体" pitchFamily="2" charset="-122"/>
              </a:rPr>
              <a:t>     </a:t>
            </a:r>
            <a:r>
              <a:rPr lang="zh-CN" altLang="zh-CN" sz="1800" dirty="0">
                <a:ea typeface="宋体" pitchFamily="2" charset="-122"/>
              </a:rPr>
              <a:t>者</a:t>
            </a:r>
            <a:r>
              <a:rPr lang="zh-CN" altLang="zh-CN" sz="1800" dirty="0">
                <a:ea typeface="宋体" pitchFamily="2" charset="-122"/>
                <a:hlinkClick r:id="rId3"/>
              </a:rPr>
              <a:t>哈斯凯尔</a:t>
            </a:r>
            <a:r>
              <a:rPr lang="zh-CN" altLang="zh-CN" sz="1800" dirty="0">
                <a:ea typeface="宋体" pitchFamily="2" charset="-122"/>
              </a:rPr>
              <a:t>（</a:t>
            </a:r>
            <a:r>
              <a:rPr lang="en-US" altLang="zh-CN" sz="1800" dirty="0">
                <a:ea typeface="宋体" pitchFamily="2" charset="-122"/>
                <a:hlinkClick r:id="rId4"/>
              </a:rPr>
              <a:t>RichardE.Haskell</a:t>
            </a:r>
            <a:r>
              <a:rPr lang="zh-CN" altLang="zh-CN" sz="1800" dirty="0">
                <a:ea typeface="宋体" pitchFamily="2" charset="-122"/>
              </a:rPr>
              <a:t>），</a:t>
            </a:r>
            <a:r>
              <a:rPr lang="zh-CN" altLang="zh-CN" sz="1800" dirty="0">
                <a:ea typeface="宋体" pitchFamily="2" charset="-122"/>
                <a:hlinkClick r:id="rId5"/>
              </a:rPr>
              <a:t>汉纳</a:t>
            </a:r>
            <a:r>
              <a:rPr lang="zh-CN" altLang="zh-CN" sz="1800" dirty="0">
                <a:ea typeface="宋体" pitchFamily="2" charset="-122"/>
              </a:rPr>
              <a:t>（</a:t>
            </a:r>
            <a:r>
              <a:rPr lang="en-US" altLang="zh-CN" sz="1800" dirty="0">
                <a:ea typeface="宋体" pitchFamily="2" charset="-122"/>
                <a:hlinkClick r:id="rId6"/>
              </a:rPr>
              <a:t>Darrin</a:t>
            </a:r>
            <a:r>
              <a:rPr lang="en-US" altLang="zh-CN" sz="1800" dirty="0">
                <a:ea typeface="宋体" pitchFamily="2" charset="-122"/>
              </a:rPr>
              <a:t> </a:t>
            </a:r>
            <a:r>
              <a:rPr lang="en-US" altLang="zh-CN" sz="1800" dirty="0">
                <a:ea typeface="宋体" pitchFamily="2" charset="-122"/>
                <a:hlinkClick r:id="rId7"/>
              </a:rPr>
              <a:t>M.Hanna</a:t>
            </a:r>
            <a:r>
              <a:rPr lang="zh-CN" altLang="zh-CN" sz="1800" dirty="0">
                <a:ea typeface="宋体" pitchFamily="2" charset="-122"/>
              </a:rPr>
              <a:t>） 著</a:t>
            </a:r>
            <a:r>
              <a:rPr lang="en-US" altLang="zh-CN" sz="1800" dirty="0">
                <a:ea typeface="宋体" pitchFamily="2" charset="-122"/>
              </a:rPr>
              <a:t> </a:t>
            </a:r>
            <a:r>
              <a:rPr lang="zh-CN" altLang="zh-CN" sz="1800" dirty="0">
                <a:ea typeface="宋体" pitchFamily="2" charset="-122"/>
                <a:hlinkClick r:id="rId8"/>
              </a:rPr>
              <a:t>郑利浩</a:t>
            </a:r>
            <a:r>
              <a:rPr lang="zh-CN" altLang="zh-CN" sz="1800" dirty="0">
                <a:ea typeface="宋体" pitchFamily="2" charset="-122"/>
              </a:rPr>
              <a:t>，</a:t>
            </a:r>
            <a:r>
              <a:rPr lang="zh-CN" altLang="zh-CN" sz="1800" dirty="0">
                <a:ea typeface="宋体" pitchFamily="2" charset="-122"/>
                <a:hlinkClick r:id="rId9"/>
              </a:rPr>
              <a:t>王荃</a:t>
            </a:r>
            <a:r>
              <a:rPr lang="zh-CN" altLang="zh-CN" sz="1800" dirty="0">
                <a:ea typeface="宋体" pitchFamily="2" charset="-122"/>
              </a:rPr>
              <a:t>，</a:t>
            </a:r>
            <a:r>
              <a:rPr lang="zh-CN" altLang="zh-CN" sz="1800" dirty="0">
                <a:ea typeface="宋体" pitchFamily="2" charset="-122"/>
                <a:hlinkClick r:id="rId10"/>
              </a:rPr>
              <a:t>陈华锋</a:t>
            </a:r>
            <a:r>
              <a:rPr lang="en-US" altLang="zh-CN" sz="1800" dirty="0">
                <a:ea typeface="宋体" pitchFamily="2" charset="-122"/>
              </a:rPr>
              <a:t> </a:t>
            </a:r>
            <a:r>
              <a:rPr lang="zh-CN" altLang="zh-CN" sz="1800" dirty="0">
                <a:ea typeface="宋体" pitchFamily="2" charset="-122"/>
              </a:rPr>
              <a:t>译；</a:t>
            </a:r>
            <a:r>
              <a:rPr lang="zh-CN" altLang="zh-CN" sz="1800" dirty="0">
                <a:ea typeface="宋体" pitchFamily="2" charset="-122"/>
                <a:hlinkClick r:id="rId11"/>
              </a:rPr>
              <a:t>电子工业出版社</a:t>
            </a:r>
            <a:endParaRPr lang="zh-CN" altLang="en-US" sz="1800" dirty="0">
              <a:ea typeface="宋体" pitchFamily="2" charset="-122"/>
            </a:endParaRPr>
          </a:p>
        </p:txBody>
      </p:sp>
      <p:sp>
        <p:nvSpPr>
          <p:cNvPr id="12292" name="矩形 3"/>
          <p:cNvSpPr/>
          <p:nvPr/>
        </p:nvSpPr>
        <p:spPr>
          <a:xfrm>
            <a:off x="601663" y="1258888"/>
            <a:ext cx="1831975" cy="5857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3200" dirty="0">
                <a:solidFill>
                  <a:srgbClr val="FF0000"/>
                </a:solidFill>
                <a:ea typeface="宋体" pitchFamily="2" charset="-122"/>
              </a:rPr>
              <a:t>参考书：</a:t>
            </a:r>
          </a:p>
        </p:txBody>
      </p:sp>
      <p:sp>
        <p:nvSpPr>
          <p:cNvPr id="12293" name="矩形 4"/>
          <p:cNvSpPr/>
          <p:nvPr/>
        </p:nvSpPr>
        <p:spPr>
          <a:xfrm>
            <a:off x="590550" y="4165600"/>
            <a:ext cx="1420813" cy="58578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3200" dirty="0">
                <a:solidFill>
                  <a:srgbClr val="FF0000"/>
                </a:solidFill>
                <a:ea typeface="宋体" pitchFamily="2" charset="-122"/>
              </a:rPr>
              <a:t>考核：</a:t>
            </a:r>
          </a:p>
        </p:txBody>
      </p:sp>
      <p:sp>
        <p:nvSpPr>
          <p:cNvPr id="12294" name="矩形 5"/>
          <p:cNvSpPr/>
          <p:nvPr/>
        </p:nvSpPr>
        <p:spPr>
          <a:xfrm>
            <a:off x="2011363" y="4227513"/>
            <a:ext cx="4432300" cy="19383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469900" indent="-469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8050" indent="-43688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30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304925" indent="-39560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94180" indent="-3873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94230" indent="-39878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ea typeface="宋体" pitchFamily="2" charset="-122"/>
              </a:rPr>
              <a:t>期末考试                                </a:t>
            </a:r>
            <a:r>
              <a:rPr lang="en-US" altLang="zh-CN" sz="2400" dirty="0">
                <a:solidFill>
                  <a:srgbClr val="000000"/>
                </a:solidFill>
                <a:ea typeface="宋体" pitchFamily="2" charset="-122"/>
              </a:rPr>
              <a:t>50%</a:t>
            </a: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ea typeface="宋体" pitchFamily="2" charset="-122"/>
              </a:rPr>
              <a:t>实验                                         </a:t>
            </a:r>
            <a:r>
              <a:rPr lang="en-US" altLang="zh-CN" sz="2400" dirty="0">
                <a:solidFill>
                  <a:srgbClr val="000000"/>
                </a:solidFill>
                <a:ea typeface="宋体" pitchFamily="2" charset="-122"/>
              </a:rPr>
              <a:t>20%</a:t>
            </a: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000000"/>
                </a:solidFill>
                <a:ea typeface="宋体" pitchFamily="2" charset="-122"/>
              </a:rPr>
              <a:t>出勤                                        </a:t>
            </a:r>
            <a:r>
              <a:rPr lang="en-US" altLang="zh-CN" sz="2400" dirty="0">
                <a:solidFill>
                  <a:srgbClr val="000000"/>
                </a:solidFill>
                <a:ea typeface="宋体" pitchFamily="2" charset="-122"/>
              </a:rPr>
              <a:t>10%</a:t>
            </a: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zh-CN" sz="2400" dirty="0">
                <a:solidFill>
                  <a:srgbClr val="1F497D"/>
                </a:solidFill>
                <a:ea typeface="等线"/>
              </a:rPr>
              <a:t>作业</a:t>
            </a:r>
            <a:r>
              <a:rPr lang="en-US" altLang="zh-CN" sz="2400" dirty="0">
                <a:solidFill>
                  <a:srgbClr val="1F497D"/>
                </a:solidFill>
                <a:ea typeface="等线"/>
              </a:rPr>
              <a:t>                                        10%</a:t>
            </a:r>
          </a:p>
          <a:p>
            <a:pPr marL="0" lvl="0" indent="0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zh-CN" sz="2400" dirty="0">
                <a:solidFill>
                  <a:srgbClr val="1F497D"/>
                </a:solidFill>
                <a:ea typeface="等线"/>
              </a:rPr>
              <a:t>项目</a:t>
            </a:r>
            <a:r>
              <a:rPr lang="en-US" altLang="zh-CN" sz="2400" dirty="0">
                <a:solidFill>
                  <a:srgbClr val="1F497D"/>
                </a:solidFill>
                <a:ea typeface="等线"/>
              </a:rPr>
              <a:t>                                        10%</a:t>
            </a:r>
            <a:endParaRPr lang="en-US" altLang="zh-CN" sz="2400" dirty="0">
              <a:solidFill>
                <a:srgbClr val="000000"/>
              </a:solidFill>
              <a:ea typeface="宋体" pitchFamily="2" charset="-122"/>
            </a:endParaRPr>
          </a:p>
        </p:txBody>
      </p:sp>
    </p:spTree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ln/>
        </p:spPr>
        <p:txBody>
          <a:bodyPr vert="horz" wrap="square" lIns="91440" tIns="45720" rIns="91440" bIns="45720" anchor="b" anchorCtr="0"/>
          <a:lstStyle/>
          <a:p>
            <a:r>
              <a:rPr lang="zh-CN" altLang="en-US" dirty="0">
                <a:solidFill>
                  <a:srgbClr val="C80026"/>
                </a:solidFill>
              </a:rPr>
              <a:t>如何学好数字逻辑？</a:t>
            </a:r>
          </a:p>
        </p:txBody>
      </p:sp>
      <p:sp>
        <p:nvSpPr>
          <p:cNvPr id="13315" name="Rectangle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ln/>
        </p:spPr>
        <p:txBody>
          <a:bodyPr vert="horz" wrap="square" lIns="91440" tIns="45720" rIns="91440" bIns="45720" anchor="t" anchorCtr="0"/>
          <a:lstStyle/>
          <a:p>
            <a:r>
              <a:rPr lang="zh-CN" altLang="en-US" dirty="0"/>
              <a:t>掌握课程特点</a:t>
            </a:r>
          </a:p>
          <a:p>
            <a:pPr lvl="1"/>
            <a:r>
              <a:rPr lang="zh-CN" altLang="en-US" dirty="0">
                <a:solidFill>
                  <a:srgbClr val="FA2B08"/>
                </a:solidFill>
              </a:rPr>
              <a:t>本课程是一门既抽象又具体的课程</a:t>
            </a:r>
          </a:p>
          <a:p>
            <a:pPr lvl="2"/>
            <a:r>
              <a:rPr lang="zh-CN" altLang="en-US" dirty="0"/>
              <a:t>在逻辑问题的提取和描述方面是抽象的</a:t>
            </a:r>
            <a:r>
              <a:rPr lang="en-US" altLang="zh-CN" dirty="0"/>
              <a:t>,</a:t>
            </a:r>
            <a:r>
              <a:rPr lang="zh-CN" altLang="en-US" dirty="0"/>
              <a:t>而在逻辑问题的实现上是具体的。因此，学习中既要务虚，又要务实。</a:t>
            </a:r>
          </a:p>
          <a:p>
            <a:pPr lvl="1"/>
            <a:r>
              <a:rPr lang="zh-CN" altLang="en-US" dirty="0">
                <a:solidFill>
                  <a:srgbClr val="FA2B08"/>
                </a:solidFill>
              </a:rPr>
              <a:t>理论知识与实际应用结合十分紧密</a:t>
            </a:r>
          </a:p>
          <a:p>
            <a:pPr lvl="2"/>
            <a:r>
              <a:rPr lang="zh-CN" altLang="en-US" dirty="0"/>
              <a:t>该课程各部分知识与实际应用直接相关，学习中必须将理论知识与实际问题联系起来。真正培养解决实际问题的能力。 </a:t>
            </a:r>
          </a:p>
        </p:txBody>
      </p:sp>
    </p:spTree>
  </p:cSld>
  <p:clrMapOvr>
    <a:masterClrMapping/>
  </p:clrMapOvr>
  <p:transition>
    <p:random/>
  </p:transition>
</p:sld>
</file>

<file path=ppt/theme/theme1.xml><?xml version="1.0" encoding="utf-8"?>
<a:theme xmlns:a="http://schemas.openxmlformats.org/drawingml/2006/main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Arial Narrow"/>
        <a:ea typeface="楷体_GB2312"/>
        <a:cs typeface=""/>
      </a:majorFont>
      <a:minorFont>
        <a:latin typeface="Arial Narrow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anose="020B0606020202030204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anose="020B0606020202030204" pitchFamily="34" charset="0"/>
            <a:ea typeface="宋体" pitchFamily="2" charset="-122"/>
          </a:defRPr>
        </a:defPPr>
      </a:lstStyle>
    </a:lnDef>
  </a:objectDefaul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2326</Words>
  <Application>Microsoft Office PowerPoint</Application>
  <PresentationFormat>全屏显示(4:3)</PresentationFormat>
  <Paragraphs>237</Paragraphs>
  <Slides>28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5" baseType="lpstr">
      <vt:lpstr>-apple-system</vt:lpstr>
      <vt:lpstr>方正舒体</vt:lpstr>
      <vt:lpstr>黑体</vt:lpstr>
      <vt:lpstr>华文隶书</vt:lpstr>
      <vt:lpstr>楷体</vt:lpstr>
      <vt:lpstr>楷体_GB2312</vt:lpstr>
      <vt:lpstr>宋体</vt:lpstr>
      <vt:lpstr>Arial</vt:lpstr>
      <vt:lpstr>Arial Narrow</vt:lpstr>
      <vt:lpstr>Garamond</vt:lpstr>
      <vt:lpstr>Symbol</vt:lpstr>
      <vt:lpstr>Tahoma</vt:lpstr>
      <vt:lpstr>Times New Roman</vt:lpstr>
      <vt:lpstr>Verdana</vt:lpstr>
      <vt:lpstr>Wingdings</vt:lpstr>
      <vt:lpstr>Profile</vt:lpstr>
      <vt:lpstr>Photoshop.Image.8</vt:lpstr>
      <vt:lpstr>PowerPoint 演示文稿</vt:lpstr>
      <vt:lpstr>课程性质</vt:lpstr>
      <vt:lpstr>  本课程“数字逻辑”在计算机学科体系中的地位</vt:lpstr>
      <vt:lpstr>PowerPoint 演示文稿</vt:lpstr>
      <vt:lpstr>教学目标</vt:lpstr>
      <vt:lpstr>教学安排</vt:lpstr>
      <vt:lpstr>PowerPoint 演示文稿</vt:lpstr>
      <vt:lpstr>PowerPoint 演示文稿</vt:lpstr>
      <vt:lpstr>如何学好数字逻辑？</vt:lpstr>
      <vt:lpstr>如何学好数字逻辑？</vt:lpstr>
      <vt:lpstr>如何学好数字逻辑？</vt:lpstr>
      <vt:lpstr>如何学好数字逻辑？</vt:lpstr>
      <vt:lpstr>如何学好数字逻辑？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xiaoc</cp:lastModifiedBy>
  <cp:revision>1767</cp:revision>
  <dcterms:created xsi:type="dcterms:W3CDTF">2022-08-29T06:20:18Z</dcterms:created>
  <dcterms:modified xsi:type="dcterms:W3CDTF">2023-08-28T15:15:42Z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B615DC64375020F918360C6354E7BF7F</vt:lpwstr>
  </property>
  <property fmtid="{D5CDD505-2E9C-101B-9397-08002B2CF9AE}" pid="3" name="KSOProductBuildVer">
    <vt:lpwstr>2052-4.5.0.7415</vt:lpwstr>
  </property>
</Properties>
</file>

<file path=docProps/thumbnail.jpeg>
</file>